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29" r:id="rId4"/>
  </p:sldMasterIdLst>
  <p:notesMasterIdLst>
    <p:notesMasterId r:id="rId33"/>
  </p:notesMasterIdLst>
  <p:handoutMasterIdLst>
    <p:handoutMasterId r:id="rId34"/>
  </p:handoutMasterIdLst>
  <p:sldIdLst>
    <p:sldId id="1368" r:id="rId5"/>
    <p:sldId id="1369" r:id="rId6"/>
    <p:sldId id="1420" r:id="rId7"/>
    <p:sldId id="1571" r:id="rId8"/>
    <p:sldId id="1572" r:id="rId9"/>
    <p:sldId id="1557" r:id="rId10"/>
    <p:sldId id="1382" r:id="rId11"/>
    <p:sldId id="1565" r:id="rId12"/>
    <p:sldId id="1567" r:id="rId13"/>
    <p:sldId id="1569" r:id="rId14"/>
    <p:sldId id="1568" r:id="rId15"/>
    <p:sldId id="1555" r:id="rId16"/>
    <p:sldId id="1564" r:id="rId17"/>
    <p:sldId id="1554" r:id="rId18"/>
    <p:sldId id="1563" r:id="rId19"/>
    <p:sldId id="1490" r:id="rId20"/>
    <p:sldId id="1558" r:id="rId21"/>
    <p:sldId id="1566" r:id="rId22"/>
    <p:sldId id="1549" r:id="rId23"/>
    <p:sldId id="1552" r:id="rId24"/>
    <p:sldId id="1550" r:id="rId25"/>
    <p:sldId id="1570" r:id="rId26"/>
    <p:sldId id="1573" r:id="rId27"/>
    <p:sldId id="1364" r:id="rId28"/>
    <p:sldId id="1561" r:id="rId29"/>
    <p:sldId id="393" r:id="rId30"/>
    <p:sldId id="1430" r:id="rId31"/>
    <p:sldId id="1540" r:id="rId32"/>
  </p:sldIdLst>
  <p:sldSz cx="14630400" cy="8229600"/>
  <p:notesSz cx="6858000" cy="9144000"/>
  <p:embeddedFontLst>
    <p:embeddedFont>
      <p:font typeface="Amazon Ember" panose="020B0603020204020204" pitchFamily="34" charset="0"/>
      <p:regular r:id="rId35"/>
      <p:bold r:id="rId36"/>
      <p:italic r:id="rId37"/>
      <p:boldItalic r:id="rId38"/>
    </p:embeddedFont>
    <p:embeddedFont>
      <p:font typeface="Amazon Ember Heavy" panose="020B0603020204020204" pitchFamily="34" charset="0"/>
      <p:bold r:id="rId39"/>
      <p:italic r:id="rId40"/>
      <p:boldItalic r:id="rId41"/>
    </p:embeddedFont>
    <p:embeddedFont>
      <p:font typeface="Amazon Ember Light" panose="020B0403020204020204" pitchFamily="34" charset="0"/>
      <p:regular r:id="rId42"/>
      <p:italic r:id="rId43"/>
    </p:embeddedFont>
    <p:embeddedFont>
      <p:font typeface="Lucida Console" panose="020B0609040504020204" pitchFamily="49" charset="0"/>
      <p:regular r:id="rId44"/>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369"/>
            <p14:sldId id="1420"/>
            <p14:sldId id="1571"/>
            <p14:sldId id="1572"/>
            <p14:sldId id="1557"/>
            <p14:sldId id="1382"/>
            <p14:sldId id="1565"/>
            <p14:sldId id="1567"/>
            <p14:sldId id="1569"/>
            <p14:sldId id="1568"/>
            <p14:sldId id="1555"/>
            <p14:sldId id="1564"/>
            <p14:sldId id="1554"/>
            <p14:sldId id="1563"/>
            <p14:sldId id="1490"/>
            <p14:sldId id="1558"/>
            <p14:sldId id="1566"/>
            <p14:sldId id="1549"/>
            <p14:sldId id="1552"/>
            <p14:sldId id="1550"/>
            <p14:sldId id="1570"/>
            <p14:sldId id="1573"/>
            <p14:sldId id="1364"/>
            <p14:sldId id="1561"/>
            <p14:sldId id="393"/>
            <p14:sldId id="1430"/>
            <p14:sldId id="1540"/>
          </p14:sldIdLst>
        </p14:section>
        <p14:section name="Resources" id="{65AC3BE7-6478-4C7D-B77A-7E72FF3AB1CF}">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FFF"/>
    <a:srgbClr val="FFFFFF"/>
    <a:srgbClr val="002B47"/>
    <a:srgbClr val="004673"/>
    <a:srgbClr val="C57E2E"/>
    <a:srgbClr val="0090D0"/>
    <a:srgbClr val="000000"/>
    <a:srgbClr val="150454"/>
    <a:srgbClr val="00A8F9"/>
    <a:srgbClr val="00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82" autoAdjust="0"/>
    <p:restoredTop sz="73529" autoAdjust="0"/>
  </p:normalViewPr>
  <p:slideViewPr>
    <p:cSldViewPr snapToGrid="0">
      <p:cViewPr varScale="1">
        <p:scale>
          <a:sx n="55" d="100"/>
          <a:sy n="55" d="100"/>
        </p:scale>
        <p:origin x="1080" y="200"/>
      </p:cViewPr>
      <p:guideLst>
        <p:guide orient="horz" pos="2616"/>
        <p:guide pos="4608"/>
      </p:guideLst>
    </p:cSldViewPr>
  </p:slideViewPr>
  <p:outlineViewPr>
    <p:cViewPr>
      <p:scale>
        <a:sx n="33" d="100"/>
        <a:sy n="33" d="100"/>
      </p:scale>
      <p:origin x="0" y="-536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5" d="100"/>
          <a:sy n="75" d="100"/>
        </p:scale>
        <p:origin x="350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75D049-54B3-084B-97FE-2213976B8D39}"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98C3F3B2-CA01-AA46-B087-1FB7D40A756F}">
      <dgm:prSet phldrT="[Text]" custT="1"/>
      <dgm:spPr>
        <a:solidFill>
          <a:schemeClr val="accent2">
            <a:alpha val="50000"/>
          </a:schemeClr>
        </a:solidFill>
      </dgm:spPr>
      <dgm:t>
        <a:bodyPr/>
        <a:lstStyle/>
        <a:p>
          <a:endParaRPr lang="en-US" sz="2800" dirty="0"/>
        </a:p>
      </dgm:t>
    </dgm:pt>
    <dgm:pt modelId="{8A0FD225-88EB-E746-BE0C-A1DB96BE47C1}" type="parTrans" cxnId="{8240F89A-9B11-5840-9270-CFE81C8E3A3A}">
      <dgm:prSet/>
      <dgm:spPr/>
      <dgm:t>
        <a:bodyPr/>
        <a:lstStyle/>
        <a:p>
          <a:endParaRPr lang="en-US"/>
        </a:p>
      </dgm:t>
    </dgm:pt>
    <dgm:pt modelId="{68C59955-7185-5A4B-B1F2-CE2AE792A0DE}" type="sibTrans" cxnId="{8240F89A-9B11-5840-9270-CFE81C8E3A3A}">
      <dgm:prSet/>
      <dgm:spPr/>
      <dgm:t>
        <a:bodyPr/>
        <a:lstStyle/>
        <a:p>
          <a:endParaRPr lang="en-US"/>
        </a:p>
      </dgm:t>
    </dgm:pt>
    <dgm:pt modelId="{DDF6C946-675F-034F-A191-55F50A97DA29}">
      <dgm:prSet phldrT="[Text]" custT="1"/>
      <dgm:spPr>
        <a:solidFill>
          <a:schemeClr val="accent3">
            <a:alpha val="50000"/>
          </a:schemeClr>
        </a:solidFill>
      </dgm:spPr>
      <dgm:t>
        <a:bodyPr/>
        <a:lstStyle/>
        <a:p>
          <a:endParaRPr lang="en-US" sz="3300" dirty="0"/>
        </a:p>
      </dgm:t>
    </dgm:pt>
    <dgm:pt modelId="{1F8B0EF8-C07A-744F-8CF5-05B8EE244F67}" type="parTrans" cxnId="{5C9B001D-38F2-074C-9C8A-09C2C96A414D}">
      <dgm:prSet/>
      <dgm:spPr/>
      <dgm:t>
        <a:bodyPr/>
        <a:lstStyle/>
        <a:p>
          <a:endParaRPr lang="en-US"/>
        </a:p>
      </dgm:t>
    </dgm:pt>
    <dgm:pt modelId="{757A0D91-8E7B-BA4F-94AA-1FF43B88BBF5}" type="sibTrans" cxnId="{5C9B001D-38F2-074C-9C8A-09C2C96A414D}">
      <dgm:prSet/>
      <dgm:spPr/>
      <dgm:t>
        <a:bodyPr/>
        <a:lstStyle/>
        <a:p>
          <a:endParaRPr lang="en-US"/>
        </a:p>
      </dgm:t>
    </dgm:pt>
    <dgm:pt modelId="{53DACF5A-9ED3-9147-9980-ACAEF33C495B}">
      <dgm:prSet phldrT="[Text]" custT="1"/>
      <dgm:spPr>
        <a:solidFill>
          <a:schemeClr val="accent1">
            <a:alpha val="50000"/>
          </a:schemeClr>
        </a:solidFill>
      </dgm:spPr>
      <dgm:t>
        <a:bodyPr/>
        <a:lstStyle/>
        <a:p>
          <a:endParaRPr lang="en-US" sz="2800" dirty="0"/>
        </a:p>
      </dgm:t>
    </dgm:pt>
    <dgm:pt modelId="{A16ABB65-2B41-0148-AF30-6D591FC5FE74}" type="parTrans" cxnId="{082D8163-1E0A-A74E-A046-F1C7B218C0BB}">
      <dgm:prSet/>
      <dgm:spPr/>
      <dgm:t>
        <a:bodyPr/>
        <a:lstStyle/>
        <a:p>
          <a:endParaRPr lang="en-US"/>
        </a:p>
      </dgm:t>
    </dgm:pt>
    <dgm:pt modelId="{59397E91-3A0A-4040-8756-48C2E3E89CA0}" type="sibTrans" cxnId="{082D8163-1E0A-A74E-A046-F1C7B218C0BB}">
      <dgm:prSet/>
      <dgm:spPr/>
      <dgm:t>
        <a:bodyPr/>
        <a:lstStyle/>
        <a:p>
          <a:endParaRPr lang="en-US"/>
        </a:p>
      </dgm:t>
    </dgm:pt>
    <dgm:pt modelId="{C9865112-9882-B24D-BA4C-32CC43D8EA1C}" type="pres">
      <dgm:prSet presAssocID="{FF75D049-54B3-084B-97FE-2213976B8D39}" presName="compositeShape" presStyleCnt="0">
        <dgm:presLayoutVars>
          <dgm:chMax val="7"/>
          <dgm:dir/>
          <dgm:resizeHandles val="exact"/>
        </dgm:presLayoutVars>
      </dgm:prSet>
      <dgm:spPr/>
    </dgm:pt>
    <dgm:pt modelId="{C33D609C-7F09-9540-AF4D-CB02CF22945A}" type="pres">
      <dgm:prSet presAssocID="{98C3F3B2-CA01-AA46-B087-1FB7D40A756F}" presName="circ1" presStyleLbl="vennNode1" presStyleIdx="0" presStyleCnt="3"/>
      <dgm:spPr/>
    </dgm:pt>
    <dgm:pt modelId="{2D18034C-829A-974A-997E-F3554244E852}" type="pres">
      <dgm:prSet presAssocID="{98C3F3B2-CA01-AA46-B087-1FB7D40A756F}" presName="circ1Tx" presStyleLbl="revTx" presStyleIdx="0" presStyleCnt="0">
        <dgm:presLayoutVars>
          <dgm:chMax val="0"/>
          <dgm:chPref val="0"/>
          <dgm:bulletEnabled val="1"/>
        </dgm:presLayoutVars>
      </dgm:prSet>
      <dgm:spPr/>
    </dgm:pt>
    <dgm:pt modelId="{8A5702F0-BFC5-DD43-B1ED-A4B6217CBDBC}" type="pres">
      <dgm:prSet presAssocID="{DDF6C946-675F-034F-A191-55F50A97DA29}" presName="circ2" presStyleLbl="vennNode1" presStyleIdx="1" presStyleCnt="3" custLinFactNeighborX="571" custLinFactNeighborY="-7602"/>
      <dgm:spPr/>
    </dgm:pt>
    <dgm:pt modelId="{D830315F-9C62-5C4E-8D72-9C3734597114}" type="pres">
      <dgm:prSet presAssocID="{DDF6C946-675F-034F-A191-55F50A97DA29}" presName="circ2Tx" presStyleLbl="revTx" presStyleIdx="0" presStyleCnt="0">
        <dgm:presLayoutVars>
          <dgm:chMax val="0"/>
          <dgm:chPref val="0"/>
          <dgm:bulletEnabled val="1"/>
        </dgm:presLayoutVars>
      </dgm:prSet>
      <dgm:spPr/>
    </dgm:pt>
    <dgm:pt modelId="{3E8C474F-7118-BA45-B930-43E841ED4155}" type="pres">
      <dgm:prSet presAssocID="{53DACF5A-9ED3-9147-9980-ACAEF33C495B}" presName="circ3" presStyleLbl="vennNode1" presStyleIdx="2" presStyleCnt="3" custLinFactNeighborY="-8521"/>
      <dgm:spPr/>
    </dgm:pt>
    <dgm:pt modelId="{B9D98209-89DE-4148-9AB4-1C4565CE5676}" type="pres">
      <dgm:prSet presAssocID="{53DACF5A-9ED3-9147-9980-ACAEF33C495B}" presName="circ3Tx" presStyleLbl="revTx" presStyleIdx="0" presStyleCnt="0">
        <dgm:presLayoutVars>
          <dgm:chMax val="0"/>
          <dgm:chPref val="0"/>
          <dgm:bulletEnabled val="1"/>
        </dgm:presLayoutVars>
      </dgm:prSet>
      <dgm:spPr/>
    </dgm:pt>
  </dgm:ptLst>
  <dgm:cxnLst>
    <dgm:cxn modelId="{5C9B001D-38F2-074C-9C8A-09C2C96A414D}" srcId="{FF75D049-54B3-084B-97FE-2213976B8D39}" destId="{DDF6C946-675F-034F-A191-55F50A97DA29}" srcOrd="1" destOrd="0" parTransId="{1F8B0EF8-C07A-744F-8CF5-05B8EE244F67}" sibTransId="{757A0D91-8E7B-BA4F-94AA-1FF43B88BBF5}"/>
    <dgm:cxn modelId="{9910F65E-D523-D74E-9B43-EFB9C3A9FD15}" type="presOf" srcId="{98C3F3B2-CA01-AA46-B087-1FB7D40A756F}" destId="{2D18034C-829A-974A-997E-F3554244E852}" srcOrd="1" destOrd="0" presId="urn:microsoft.com/office/officeart/2005/8/layout/venn1"/>
    <dgm:cxn modelId="{082D8163-1E0A-A74E-A046-F1C7B218C0BB}" srcId="{FF75D049-54B3-084B-97FE-2213976B8D39}" destId="{53DACF5A-9ED3-9147-9980-ACAEF33C495B}" srcOrd="2" destOrd="0" parTransId="{A16ABB65-2B41-0148-AF30-6D591FC5FE74}" sibTransId="{59397E91-3A0A-4040-8756-48C2E3E89CA0}"/>
    <dgm:cxn modelId="{DEB9F87F-E5D0-1346-96F8-1AA77633F182}" type="presOf" srcId="{98C3F3B2-CA01-AA46-B087-1FB7D40A756F}" destId="{C33D609C-7F09-9540-AF4D-CB02CF22945A}" srcOrd="0" destOrd="0" presId="urn:microsoft.com/office/officeart/2005/8/layout/venn1"/>
    <dgm:cxn modelId="{EB931C8E-1E0E-EA4D-8740-5080F6117F2B}" type="presOf" srcId="{DDF6C946-675F-034F-A191-55F50A97DA29}" destId="{D830315F-9C62-5C4E-8D72-9C3734597114}" srcOrd="1" destOrd="0" presId="urn:microsoft.com/office/officeart/2005/8/layout/venn1"/>
    <dgm:cxn modelId="{8240F89A-9B11-5840-9270-CFE81C8E3A3A}" srcId="{FF75D049-54B3-084B-97FE-2213976B8D39}" destId="{98C3F3B2-CA01-AA46-B087-1FB7D40A756F}" srcOrd="0" destOrd="0" parTransId="{8A0FD225-88EB-E746-BE0C-A1DB96BE47C1}" sibTransId="{68C59955-7185-5A4B-B1F2-CE2AE792A0DE}"/>
    <dgm:cxn modelId="{D675B5C0-8027-8042-A458-C116D51D802C}" type="presOf" srcId="{53DACF5A-9ED3-9147-9980-ACAEF33C495B}" destId="{B9D98209-89DE-4148-9AB4-1C4565CE5676}" srcOrd="1" destOrd="0" presId="urn:microsoft.com/office/officeart/2005/8/layout/venn1"/>
    <dgm:cxn modelId="{13C207C4-E943-A14B-AE51-9418DBC17FD0}" type="presOf" srcId="{DDF6C946-675F-034F-A191-55F50A97DA29}" destId="{8A5702F0-BFC5-DD43-B1ED-A4B6217CBDBC}" srcOrd="0" destOrd="0" presId="urn:microsoft.com/office/officeart/2005/8/layout/venn1"/>
    <dgm:cxn modelId="{E0D6A2D9-983D-4F4D-AABB-ACE04433EDD5}" type="presOf" srcId="{53DACF5A-9ED3-9147-9980-ACAEF33C495B}" destId="{3E8C474F-7118-BA45-B930-43E841ED4155}" srcOrd="0" destOrd="0" presId="urn:microsoft.com/office/officeart/2005/8/layout/venn1"/>
    <dgm:cxn modelId="{7FEA37F8-92C0-E844-9C7C-6A31FDAFF9E8}" type="presOf" srcId="{FF75D049-54B3-084B-97FE-2213976B8D39}" destId="{C9865112-9882-B24D-BA4C-32CC43D8EA1C}" srcOrd="0" destOrd="0" presId="urn:microsoft.com/office/officeart/2005/8/layout/venn1"/>
    <dgm:cxn modelId="{4D875EE8-9910-1B4F-B08E-D06123167787}" type="presParOf" srcId="{C9865112-9882-B24D-BA4C-32CC43D8EA1C}" destId="{C33D609C-7F09-9540-AF4D-CB02CF22945A}" srcOrd="0" destOrd="0" presId="urn:microsoft.com/office/officeart/2005/8/layout/venn1"/>
    <dgm:cxn modelId="{FDCA77B0-4448-6E41-A6E6-4B532F9B4940}" type="presParOf" srcId="{C9865112-9882-B24D-BA4C-32CC43D8EA1C}" destId="{2D18034C-829A-974A-997E-F3554244E852}" srcOrd="1" destOrd="0" presId="urn:microsoft.com/office/officeart/2005/8/layout/venn1"/>
    <dgm:cxn modelId="{C475B3D8-42AA-3A43-A24B-38112B252775}" type="presParOf" srcId="{C9865112-9882-B24D-BA4C-32CC43D8EA1C}" destId="{8A5702F0-BFC5-DD43-B1ED-A4B6217CBDBC}" srcOrd="2" destOrd="0" presId="urn:microsoft.com/office/officeart/2005/8/layout/venn1"/>
    <dgm:cxn modelId="{DDF82801-731E-DD4B-B075-A36F0FB36037}" type="presParOf" srcId="{C9865112-9882-B24D-BA4C-32CC43D8EA1C}" destId="{D830315F-9C62-5C4E-8D72-9C3734597114}" srcOrd="3" destOrd="0" presId="urn:microsoft.com/office/officeart/2005/8/layout/venn1"/>
    <dgm:cxn modelId="{F783A9AF-FD43-EC48-B304-99834FC3BF70}" type="presParOf" srcId="{C9865112-9882-B24D-BA4C-32CC43D8EA1C}" destId="{3E8C474F-7118-BA45-B930-43E841ED4155}" srcOrd="4" destOrd="0" presId="urn:microsoft.com/office/officeart/2005/8/layout/venn1"/>
    <dgm:cxn modelId="{2105A840-BC77-D74B-A04E-66B43A0CE018}" type="presParOf" srcId="{C9865112-9882-B24D-BA4C-32CC43D8EA1C}" destId="{B9D98209-89DE-4148-9AB4-1C4565CE567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5BD32E-BC82-F84A-A293-DBE262FC497E}"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08008134-0D33-7C41-BDB8-36585983882E}">
      <dgm:prSet phldrT="[Text]" custT="1"/>
      <dgm:spPr/>
      <dgm:t>
        <a:bodyPr/>
        <a:lstStyle/>
        <a:p>
          <a:r>
            <a:rPr lang="en-US" sz="3600" dirty="0"/>
            <a:t>Machine learning</a:t>
          </a:r>
        </a:p>
      </dgm:t>
    </dgm:pt>
    <dgm:pt modelId="{865BA790-28B0-704B-856C-53CA32B5F9D5}" type="parTrans" cxnId="{5A2E1F51-0D01-3049-A021-9E0F77ED814E}">
      <dgm:prSet/>
      <dgm:spPr/>
      <dgm:t>
        <a:bodyPr/>
        <a:lstStyle/>
        <a:p>
          <a:endParaRPr lang="en-US" sz="2000"/>
        </a:p>
      </dgm:t>
    </dgm:pt>
    <dgm:pt modelId="{6CC2CEAA-B9F8-004C-B74B-403DEEF7E573}" type="sibTrans" cxnId="{5A2E1F51-0D01-3049-A021-9E0F77ED814E}">
      <dgm:prSet/>
      <dgm:spPr/>
      <dgm:t>
        <a:bodyPr/>
        <a:lstStyle/>
        <a:p>
          <a:endParaRPr lang="en-US" sz="2000"/>
        </a:p>
      </dgm:t>
    </dgm:pt>
    <dgm:pt modelId="{D785D585-F090-4648-B186-B7006FC26670}">
      <dgm:prSet phldrT="[Text]" custT="1"/>
      <dgm:spPr/>
      <dgm:t>
        <a:bodyPr/>
        <a:lstStyle/>
        <a:p>
          <a:r>
            <a:rPr lang="en-US" sz="3600" dirty="0"/>
            <a:t>Supervised</a:t>
          </a:r>
        </a:p>
      </dgm:t>
    </dgm:pt>
    <dgm:pt modelId="{7120D1A4-63CD-8548-B0B8-02D3D185C3C1}" type="parTrans" cxnId="{8FBA1A31-ACBF-3B46-9655-2FA86EAAD1FA}">
      <dgm:prSet/>
      <dgm:spPr>
        <a:ln w="19050">
          <a:solidFill>
            <a:schemeClr val="tx1"/>
          </a:solidFill>
        </a:ln>
      </dgm:spPr>
      <dgm:t>
        <a:bodyPr/>
        <a:lstStyle/>
        <a:p>
          <a:endParaRPr lang="en-US" sz="2000"/>
        </a:p>
      </dgm:t>
    </dgm:pt>
    <dgm:pt modelId="{62D949FC-8B31-434B-A30C-EA4802358F9D}" type="sibTrans" cxnId="{8FBA1A31-ACBF-3B46-9655-2FA86EAAD1FA}">
      <dgm:prSet/>
      <dgm:spPr/>
      <dgm:t>
        <a:bodyPr/>
        <a:lstStyle/>
        <a:p>
          <a:endParaRPr lang="en-US" sz="2000"/>
        </a:p>
      </dgm:t>
    </dgm:pt>
    <dgm:pt modelId="{BEAC14AD-360D-DE41-BE35-525A217F571D}">
      <dgm:prSet phldrT="[Text]" custT="1"/>
      <dgm:spPr/>
      <dgm:t>
        <a:bodyPr/>
        <a:lstStyle/>
        <a:p>
          <a:r>
            <a:rPr lang="en-US" sz="3600" dirty="0"/>
            <a:t>Unsupervised</a:t>
          </a:r>
        </a:p>
      </dgm:t>
    </dgm:pt>
    <dgm:pt modelId="{B2A9703D-A814-D24B-BF48-A8614F79652C}" type="parTrans" cxnId="{EB707528-0534-3047-99F5-2ADAD8AAD62F}">
      <dgm:prSet/>
      <dgm:spPr>
        <a:ln w="19050">
          <a:solidFill>
            <a:schemeClr val="tx1"/>
          </a:solidFill>
        </a:ln>
      </dgm:spPr>
      <dgm:t>
        <a:bodyPr/>
        <a:lstStyle/>
        <a:p>
          <a:endParaRPr lang="en-US" sz="2000"/>
        </a:p>
      </dgm:t>
    </dgm:pt>
    <dgm:pt modelId="{993B7F41-C895-BF43-9877-A8E7746FDEAF}" type="sibTrans" cxnId="{EB707528-0534-3047-99F5-2ADAD8AAD62F}">
      <dgm:prSet/>
      <dgm:spPr/>
      <dgm:t>
        <a:bodyPr/>
        <a:lstStyle/>
        <a:p>
          <a:endParaRPr lang="en-US" sz="2000"/>
        </a:p>
      </dgm:t>
    </dgm:pt>
    <dgm:pt modelId="{11BC5A19-E075-8540-B5B1-E9C2CDC4A22D}">
      <dgm:prSet phldrT="[Text]" custT="1"/>
      <dgm:spPr/>
      <dgm:t>
        <a:bodyPr/>
        <a:lstStyle/>
        <a:p>
          <a:r>
            <a:rPr lang="en-US" sz="3600" dirty="0"/>
            <a:t>Reinforcement</a:t>
          </a:r>
        </a:p>
      </dgm:t>
    </dgm:pt>
    <dgm:pt modelId="{A005AED5-A199-CD47-A084-DDFC048F4536}" type="parTrans" cxnId="{5708DAB4-968C-F84A-8C8D-C888A8B86A25}">
      <dgm:prSet/>
      <dgm:spPr>
        <a:ln w="19050">
          <a:solidFill>
            <a:schemeClr val="tx1"/>
          </a:solidFill>
        </a:ln>
      </dgm:spPr>
      <dgm:t>
        <a:bodyPr/>
        <a:lstStyle/>
        <a:p>
          <a:endParaRPr lang="en-US" sz="2000"/>
        </a:p>
      </dgm:t>
    </dgm:pt>
    <dgm:pt modelId="{A3B10F17-1F25-0E4D-810E-8084EC46E437}" type="sibTrans" cxnId="{5708DAB4-968C-F84A-8C8D-C888A8B86A25}">
      <dgm:prSet/>
      <dgm:spPr/>
      <dgm:t>
        <a:bodyPr/>
        <a:lstStyle/>
        <a:p>
          <a:endParaRPr lang="en-US" sz="2000"/>
        </a:p>
      </dgm:t>
    </dgm:pt>
    <dgm:pt modelId="{DA821413-0194-7046-ABF8-8BD93D7A25A3}" type="pres">
      <dgm:prSet presAssocID="{E15BD32E-BC82-F84A-A293-DBE262FC497E}" presName="hierChild1" presStyleCnt="0">
        <dgm:presLayoutVars>
          <dgm:orgChart val="1"/>
          <dgm:chPref val="1"/>
          <dgm:dir/>
          <dgm:animOne val="branch"/>
          <dgm:animLvl val="lvl"/>
          <dgm:resizeHandles/>
        </dgm:presLayoutVars>
      </dgm:prSet>
      <dgm:spPr/>
    </dgm:pt>
    <dgm:pt modelId="{12768950-E962-7F48-A526-54895B50E40C}" type="pres">
      <dgm:prSet presAssocID="{08008134-0D33-7C41-BDB8-36585983882E}" presName="hierRoot1" presStyleCnt="0">
        <dgm:presLayoutVars>
          <dgm:hierBranch val="init"/>
        </dgm:presLayoutVars>
      </dgm:prSet>
      <dgm:spPr/>
    </dgm:pt>
    <dgm:pt modelId="{F11D8198-9BF6-B040-9C29-D77F59DE3AEF}" type="pres">
      <dgm:prSet presAssocID="{08008134-0D33-7C41-BDB8-36585983882E}" presName="rootComposite1" presStyleCnt="0"/>
      <dgm:spPr/>
    </dgm:pt>
    <dgm:pt modelId="{EDEABA5D-CF10-824B-8FAF-4F6BD4643860}" type="pres">
      <dgm:prSet presAssocID="{08008134-0D33-7C41-BDB8-36585983882E}" presName="rootText1" presStyleLbl="node0" presStyleIdx="0" presStyleCnt="1">
        <dgm:presLayoutVars>
          <dgm:chPref val="3"/>
        </dgm:presLayoutVars>
      </dgm:prSet>
      <dgm:spPr/>
    </dgm:pt>
    <dgm:pt modelId="{A296367D-3FF0-E440-8CBD-2A5D2322F37F}" type="pres">
      <dgm:prSet presAssocID="{08008134-0D33-7C41-BDB8-36585983882E}" presName="rootConnector1" presStyleLbl="node1" presStyleIdx="0" presStyleCnt="0"/>
      <dgm:spPr/>
    </dgm:pt>
    <dgm:pt modelId="{D2752172-59E3-DC47-BAB8-1B04ECE65483}" type="pres">
      <dgm:prSet presAssocID="{08008134-0D33-7C41-BDB8-36585983882E}" presName="hierChild2" presStyleCnt="0"/>
      <dgm:spPr/>
    </dgm:pt>
    <dgm:pt modelId="{FFC22B10-4DAA-844F-A5EB-968DA07A8B28}" type="pres">
      <dgm:prSet presAssocID="{7120D1A4-63CD-8548-B0B8-02D3D185C3C1}" presName="Name37" presStyleLbl="parChTrans1D2" presStyleIdx="0" presStyleCnt="3"/>
      <dgm:spPr/>
    </dgm:pt>
    <dgm:pt modelId="{70E6F739-9AD3-7048-A51D-41A0B6906F95}" type="pres">
      <dgm:prSet presAssocID="{D785D585-F090-4648-B186-B7006FC26670}" presName="hierRoot2" presStyleCnt="0">
        <dgm:presLayoutVars>
          <dgm:hierBranch val="init"/>
        </dgm:presLayoutVars>
      </dgm:prSet>
      <dgm:spPr/>
    </dgm:pt>
    <dgm:pt modelId="{F78BC83A-2DB7-2F4A-8926-201B4E1D0E06}" type="pres">
      <dgm:prSet presAssocID="{D785D585-F090-4648-B186-B7006FC26670}" presName="rootComposite" presStyleCnt="0"/>
      <dgm:spPr/>
    </dgm:pt>
    <dgm:pt modelId="{D14212E2-B617-2449-8A12-5FA3DC26D81D}" type="pres">
      <dgm:prSet presAssocID="{D785D585-F090-4648-B186-B7006FC26670}" presName="rootText" presStyleLbl="node2" presStyleIdx="0" presStyleCnt="3">
        <dgm:presLayoutVars>
          <dgm:chPref val="3"/>
        </dgm:presLayoutVars>
      </dgm:prSet>
      <dgm:spPr/>
    </dgm:pt>
    <dgm:pt modelId="{B7EB3D32-4925-4D42-857E-8B074ADA4808}" type="pres">
      <dgm:prSet presAssocID="{D785D585-F090-4648-B186-B7006FC26670}" presName="rootConnector" presStyleLbl="node2" presStyleIdx="0" presStyleCnt="3"/>
      <dgm:spPr/>
    </dgm:pt>
    <dgm:pt modelId="{5B8D60CF-CB03-3745-A076-FCD400CA542D}" type="pres">
      <dgm:prSet presAssocID="{D785D585-F090-4648-B186-B7006FC26670}" presName="hierChild4" presStyleCnt="0"/>
      <dgm:spPr/>
    </dgm:pt>
    <dgm:pt modelId="{D2585F4A-D67A-124D-87C7-C4671D31D6C4}" type="pres">
      <dgm:prSet presAssocID="{D785D585-F090-4648-B186-B7006FC26670}" presName="hierChild5" presStyleCnt="0"/>
      <dgm:spPr/>
    </dgm:pt>
    <dgm:pt modelId="{00A79B1B-38FE-E045-BD82-C679B8F9A2B6}" type="pres">
      <dgm:prSet presAssocID="{B2A9703D-A814-D24B-BF48-A8614F79652C}" presName="Name37" presStyleLbl="parChTrans1D2" presStyleIdx="1" presStyleCnt="3"/>
      <dgm:spPr/>
    </dgm:pt>
    <dgm:pt modelId="{64738BD9-56AC-4145-B663-BCEAF3429113}" type="pres">
      <dgm:prSet presAssocID="{BEAC14AD-360D-DE41-BE35-525A217F571D}" presName="hierRoot2" presStyleCnt="0">
        <dgm:presLayoutVars>
          <dgm:hierBranch val="init"/>
        </dgm:presLayoutVars>
      </dgm:prSet>
      <dgm:spPr/>
    </dgm:pt>
    <dgm:pt modelId="{A9E4F628-C3A7-6F4E-A790-0E670796E6F5}" type="pres">
      <dgm:prSet presAssocID="{BEAC14AD-360D-DE41-BE35-525A217F571D}" presName="rootComposite" presStyleCnt="0"/>
      <dgm:spPr/>
    </dgm:pt>
    <dgm:pt modelId="{095A026C-B3A8-1343-A0A5-FCCBE47E1E24}" type="pres">
      <dgm:prSet presAssocID="{BEAC14AD-360D-DE41-BE35-525A217F571D}" presName="rootText" presStyleLbl="node2" presStyleIdx="1" presStyleCnt="3">
        <dgm:presLayoutVars>
          <dgm:chPref val="3"/>
        </dgm:presLayoutVars>
      </dgm:prSet>
      <dgm:spPr/>
    </dgm:pt>
    <dgm:pt modelId="{25AEE08C-736F-2B4B-96E6-AB8288B84CB7}" type="pres">
      <dgm:prSet presAssocID="{BEAC14AD-360D-DE41-BE35-525A217F571D}" presName="rootConnector" presStyleLbl="node2" presStyleIdx="1" presStyleCnt="3"/>
      <dgm:spPr/>
    </dgm:pt>
    <dgm:pt modelId="{1665B1A1-422C-4D48-B873-880E0C875406}" type="pres">
      <dgm:prSet presAssocID="{BEAC14AD-360D-DE41-BE35-525A217F571D}" presName="hierChild4" presStyleCnt="0"/>
      <dgm:spPr/>
    </dgm:pt>
    <dgm:pt modelId="{3D0AF434-4705-CF45-8D7C-AE63AF174C95}" type="pres">
      <dgm:prSet presAssocID="{BEAC14AD-360D-DE41-BE35-525A217F571D}" presName="hierChild5" presStyleCnt="0"/>
      <dgm:spPr/>
    </dgm:pt>
    <dgm:pt modelId="{48BB0BF4-ACF1-7947-98AD-F9A82E4A60FC}" type="pres">
      <dgm:prSet presAssocID="{A005AED5-A199-CD47-A084-DDFC048F4536}" presName="Name37" presStyleLbl="parChTrans1D2" presStyleIdx="2" presStyleCnt="3"/>
      <dgm:spPr/>
    </dgm:pt>
    <dgm:pt modelId="{5F9C239F-8A5E-E142-9EF7-7E6041101709}" type="pres">
      <dgm:prSet presAssocID="{11BC5A19-E075-8540-B5B1-E9C2CDC4A22D}" presName="hierRoot2" presStyleCnt="0">
        <dgm:presLayoutVars>
          <dgm:hierBranch val="init"/>
        </dgm:presLayoutVars>
      </dgm:prSet>
      <dgm:spPr/>
    </dgm:pt>
    <dgm:pt modelId="{92B59F8C-4F46-BA4B-9D00-B11687A553A0}" type="pres">
      <dgm:prSet presAssocID="{11BC5A19-E075-8540-B5B1-E9C2CDC4A22D}" presName="rootComposite" presStyleCnt="0"/>
      <dgm:spPr/>
    </dgm:pt>
    <dgm:pt modelId="{7C144580-FB89-7F40-AFFF-0C60688EF8FB}" type="pres">
      <dgm:prSet presAssocID="{11BC5A19-E075-8540-B5B1-E9C2CDC4A22D}" presName="rootText" presStyleLbl="node2" presStyleIdx="2" presStyleCnt="3">
        <dgm:presLayoutVars>
          <dgm:chPref val="3"/>
        </dgm:presLayoutVars>
      </dgm:prSet>
      <dgm:spPr/>
    </dgm:pt>
    <dgm:pt modelId="{70BA4672-FE84-564E-A1CC-BB978E3FBDCA}" type="pres">
      <dgm:prSet presAssocID="{11BC5A19-E075-8540-B5B1-E9C2CDC4A22D}" presName="rootConnector" presStyleLbl="node2" presStyleIdx="2" presStyleCnt="3"/>
      <dgm:spPr/>
    </dgm:pt>
    <dgm:pt modelId="{2E1196A0-75BE-5E4F-BA0B-EE558434C989}" type="pres">
      <dgm:prSet presAssocID="{11BC5A19-E075-8540-B5B1-E9C2CDC4A22D}" presName="hierChild4" presStyleCnt="0"/>
      <dgm:spPr/>
    </dgm:pt>
    <dgm:pt modelId="{FD9FED32-0B8E-D14F-8C14-69C71224BF8E}" type="pres">
      <dgm:prSet presAssocID="{11BC5A19-E075-8540-B5B1-E9C2CDC4A22D}" presName="hierChild5" presStyleCnt="0"/>
      <dgm:spPr/>
    </dgm:pt>
    <dgm:pt modelId="{699AE442-9EE1-CE46-A1E6-52839D3FBE44}" type="pres">
      <dgm:prSet presAssocID="{08008134-0D33-7C41-BDB8-36585983882E}" presName="hierChild3" presStyleCnt="0"/>
      <dgm:spPr/>
    </dgm:pt>
  </dgm:ptLst>
  <dgm:cxnLst>
    <dgm:cxn modelId="{61CBB20D-F49F-5841-B5AE-C58DA1CA3B80}" type="presOf" srcId="{08008134-0D33-7C41-BDB8-36585983882E}" destId="{EDEABA5D-CF10-824B-8FAF-4F6BD4643860}" srcOrd="0" destOrd="0" presId="urn:microsoft.com/office/officeart/2005/8/layout/orgChart1"/>
    <dgm:cxn modelId="{C4AD9115-148C-3349-895E-47052C336EE0}" type="presOf" srcId="{BEAC14AD-360D-DE41-BE35-525A217F571D}" destId="{25AEE08C-736F-2B4B-96E6-AB8288B84CB7}" srcOrd="1" destOrd="0" presId="urn:microsoft.com/office/officeart/2005/8/layout/orgChart1"/>
    <dgm:cxn modelId="{EB707528-0534-3047-99F5-2ADAD8AAD62F}" srcId="{08008134-0D33-7C41-BDB8-36585983882E}" destId="{BEAC14AD-360D-DE41-BE35-525A217F571D}" srcOrd="1" destOrd="0" parTransId="{B2A9703D-A814-D24B-BF48-A8614F79652C}" sibTransId="{993B7F41-C895-BF43-9877-A8E7746FDEAF}"/>
    <dgm:cxn modelId="{8FBA1A31-ACBF-3B46-9655-2FA86EAAD1FA}" srcId="{08008134-0D33-7C41-BDB8-36585983882E}" destId="{D785D585-F090-4648-B186-B7006FC26670}" srcOrd="0" destOrd="0" parTransId="{7120D1A4-63CD-8548-B0B8-02D3D185C3C1}" sibTransId="{62D949FC-8B31-434B-A30C-EA4802358F9D}"/>
    <dgm:cxn modelId="{89091034-5622-3643-982D-26B8D5A24847}" type="presOf" srcId="{D785D585-F090-4648-B186-B7006FC26670}" destId="{D14212E2-B617-2449-8A12-5FA3DC26D81D}" srcOrd="0" destOrd="0" presId="urn:microsoft.com/office/officeart/2005/8/layout/orgChart1"/>
    <dgm:cxn modelId="{21EA9845-AE50-BB44-BB53-B93C2193AAE3}" type="presOf" srcId="{E15BD32E-BC82-F84A-A293-DBE262FC497E}" destId="{DA821413-0194-7046-ABF8-8BD93D7A25A3}" srcOrd="0" destOrd="0" presId="urn:microsoft.com/office/officeart/2005/8/layout/orgChart1"/>
    <dgm:cxn modelId="{5A2E1F51-0D01-3049-A021-9E0F77ED814E}" srcId="{E15BD32E-BC82-F84A-A293-DBE262FC497E}" destId="{08008134-0D33-7C41-BDB8-36585983882E}" srcOrd="0" destOrd="0" parTransId="{865BA790-28B0-704B-856C-53CA32B5F9D5}" sibTransId="{6CC2CEAA-B9F8-004C-B74B-403DEEF7E573}"/>
    <dgm:cxn modelId="{6F128967-B347-DC4A-8C8E-F1F91899C72E}" type="presOf" srcId="{A005AED5-A199-CD47-A084-DDFC048F4536}" destId="{48BB0BF4-ACF1-7947-98AD-F9A82E4A60FC}" srcOrd="0" destOrd="0" presId="urn:microsoft.com/office/officeart/2005/8/layout/orgChart1"/>
    <dgm:cxn modelId="{89E6C568-DA4B-1849-9363-66C31A10F51B}" type="presOf" srcId="{11BC5A19-E075-8540-B5B1-E9C2CDC4A22D}" destId="{7C144580-FB89-7F40-AFFF-0C60688EF8FB}" srcOrd="0" destOrd="0" presId="urn:microsoft.com/office/officeart/2005/8/layout/orgChart1"/>
    <dgm:cxn modelId="{0566CB8E-7C17-E046-94BF-F9A9DAEAFABF}" type="presOf" srcId="{D785D585-F090-4648-B186-B7006FC26670}" destId="{B7EB3D32-4925-4D42-857E-8B074ADA4808}" srcOrd="1" destOrd="0" presId="urn:microsoft.com/office/officeart/2005/8/layout/orgChart1"/>
    <dgm:cxn modelId="{8FC470A6-A5FB-A547-94CE-F21E2C6B3BC4}" type="presOf" srcId="{BEAC14AD-360D-DE41-BE35-525A217F571D}" destId="{095A026C-B3A8-1343-A0A5-FCCBE47E1E24}" srcOrd="0" destOrd="0" presId="urn:microsoft.com/office/officeart/2005/8/layout/orgChart1"/>
    <dgm:cxn modelId="{0B2378AA-8DFB-D84A-8EE7-9292C3C67FE8}" type="presOf" srcId="{7120D1A4-63CD-8548-B0B8-02D3D185C3C1}" destId="{FFC22B10-4DAA-844F-A5EB-968DA07A8B28}" srcOrd="0" destOrd="0" presId="urn:microsoft.com/office/officeart/2005/8/layout/orgChart1"/>
    <dgm:cxn modelId="{5708DAB4-968C-F84A-8C8D-C888A8B86A25}" srcId="{08008134-0D33-7C41-BDB8-36585983882E}" destId="{11BC5A19-E075-8540-B5B1-E9C2CDC4A22D}" srcOrd="2" destOrd="0" parTransId="{A005AED5-A199-CD47-A084-DDFC048F4536}" sibTransId="{A3B10F17-1F25-0E4D-810E-8084EC46E437}"/>
    <dgm:cxn modelId="{90A753C0-D6CC-A045-B5F6-F020648926BC}" type="presOf" srcId="{11BC5A19-E075-8540-B5B1-E9C2CDC4A22D}" destId="{70BA4672-FE84-564E-A1CC-BB978E3FBDCA}" srcOrd="1" destOrd="0" presId="urn:microsoft.com/office/officeart/2005/8/layout/orgChart1"/>
    <dgm:cxn modelId="{C056D7C2-AE1F-5443-B82D-C09EAE9BB315}" type="presOf" srcId="{B2A9703D-A814-D24B-BF48-A8614F79652C}" destId="{00A79B1B-38FE-E045-BD82-C679B8F9A2B6}" srcOrd="0" destOrd="0" presId="urn:microsoft.com/office/officeart/2005/8/layout/orgChart1"/>
    <dgm:cxn modelId="{B594B7D1-C957-1E44-934F-6CDA0F46F238}" type="presOf" srcId="{08008134-0D33-7C41-BDB8-36585983882E}" destId="{A296367D-3FF0-E440-8CBD-2A5D2322F37F}" srcOrd="1" destOrd="0" presId="urn:microsoft.com/office/officeart/2005/8/layout/orgChart1"/>
    <dgm:cxn modelId="{92E30785-D871-7648-8B7E-F2BD9ABC69B4}" type="presParOf" srcId="{DA821413-0194-7046-ABF8-8BD93D7A25A3}" destId="{12768950-E962-7F48-A526-54895B50E40C}" srcOrd="0" destOrd="0" presId="urn:microsoft.com/office/officeart/2005/8/layout/orgChart1"/>
    <dgm:cxn modelId="{8958C696-9591-A741-ACFB-340947A8E069}" type="presParOf" srcId="{12768950-E962-7F48-A526-54895B50E40C}" destId="{F11D8198-9BF6-B040-9C29-D77F59DE3AEF}" srcOrd="0" destOrd="0" presId="urn:microsoft.com/office/officeart/2005/8/layout/orgChart1"/>
    <dgm:cxn modelId="{606DA1C4-60FC-5846-B785-8DB9EA2A9FB9}" type="presParOf" srcId="{F11D8198-9BF6-B040-9C29-D77F59DE3AEF}" destId="{EDEABA5D-CF10-824B-8FAF-4F6BD4643860}" srcOrd="0" destOrd="0" presId="urn:microsoft.com/office/officeart/2005/8/layout/orgChart1"/>
    <dgm:cxn modelId="{F1C82F13-1B0A-614D-92E4-ED891036ABB3}" type="presParOf" srcId="{F11D8198-9BF6-B040-9C29-D77F59DE3AEF}" destId="{A296367D-3FF0-E440-8CBD-2A5D2322F37F}" srcOrd="1" destOrd="0" presId="urn:microsoft.com/office/officeart/2005/8/layout/orgChart1"/>
    <dgm:cxn modelId="{DA01E597-E481-C64C-AF59-734462801C12}" type="presParOf" srcId="{12768950-E962-7F48-A526-54895B50E40C}" destId="{D2752172-59E3-DC47-BAB8-1B04ECE65483}" srcOrd="1" destOrd="0" presId="urn:microsoft.com/office/officeart/2005/8/layout/orgChart1"/>
    <dgm:cxn modelId="{6EEFCEC2-C67B-6B4E-840E-68422AE47667}" type="presParOf" srcId="{D2752172-59E3-DC47-BAB8-1B04ECE65483}" destId="{FFC22B10-4DAA-844F-A5EB-968DA07A8B28}" srcOrd="0" destOrd="0" presId="urn:microsoft.com/office/officeart/2005/8/layout/orgChart1"/>
    <dgm:cxn modelId="{B5E91762-B57C-D840-815A-3DBBEE7EC67A}" type="presParOf" srcId="{D2752172-59E3-DC47-BAB8-1B04ECE65483}" destId="{70E6F739-9AD3-7048-A51D-41A0B6906F95}" srcOrd="1" destOrd="0" presId="urn:microsoft.com/office/officeart/2005/8/layout/orgChart1"/>
    <dgm:cxn modelId="{319EF423-5817-BD4C-B632-EFAFFD2CEE2E}" type="presParOf" srcId="{70E6F739-9AD3-7048-A51D-41A0B6906F95}" destId="{F78BC83A-2DB7-2F4A-8926-201B4E1D0E06}" srcOrd="0" destOrd="0" presId="urn:microsoft.com/office/officeart/2005/8/layout/orgChart1"/>
    <dgm:cxn modelId="{DF7D3AAE-68CC-F34C-8485-34B83F2132F6}" type="presParOf" srcId="{F78BC83A-2DB7-2F4A-8926-201B4E1D0E06}" destId="{D14212E2-B617-2449-8A12-5FA3DC26D81D}" srcOrd="0" destOrd="0" presId="urn:microsoft.com/office/officeart/2005/8/layout/orgChart1"/>
    <dgm:cxn modelId="{08488A15-FE9F-F842-B0E4-89AE449E319B}" type="presParOf" srcId="{F78BC83A-2DB7-2F4A-8926-201B4E1D0E06}" destId="{B7EB3D32-4925-4D42-857E-8B074ADA4808}" srcOrd="1" destOrd="0" presId="urn:microsoft.com/office/officeart/2005/8/layout/orgChart1"/>
    <dgm:cxn modelId="{F59D5849-41B4-4F43-9B03-FD4BDC119E38}" type="presParOf" srcId="{70E6F739-9AD3-7048-A51D-41A0B6906F95}" destId="{5B8D60CF-CB03-3745-A076-FCD400CA542D}" srcOrd="1" destOrd="0" presId="urn:microsoft.com/office/officeart/2005/8/layout/orgChart1"/>
    <dgm:cxn modelId="{19BDFD0B-9AD5-D141-954B-5BCEB6D16E80}" type="presParOf" srcId="{70E6F739-9AD3-7048-A51D-41A0B6906F95}" destId="{D2585F4A-D67A-124D-87C7-C4671D31D6C4}" srcOrd="2" destOrd="0" presId="urn:microsoft.com/office/officeart/2005/8/layout/orgChart1"/>
    <dgm:cxn modelId="{0F428F1D-F305-744D-9CCE-B8DFA1F5FB67}" type="presParOf" srcId="{D2752172-59E3-DC47-BAB8-1B04ECE65483}" destId="{00A79B1B-38FE-E045-BD82-C679B8F9A2B6}" srcOrd="2" destOrd="0" presId="urn:microsoft.com/office/officeart/2005/8/layout/orgChart1"/>
    <dgm:cxn modelId="{29BCD2EC-0A67-F440-B10D-1BDC2FD4C996}" type="presParOf" srcId="{D2752172-59E3-DC47-BAB8-1B04ECE65483}" destId="{64738BD9-56AC-4145-B663-BCEAF3429113}" srcOrd="3" destOrd="0" presId="urn:microsoft.com/office/officeart/2005/8/layout/orgChart1"/>
    <dgm:cxn modelId="{A5B40D33-E1EA-E646-BFD4-0EAB6A8199E8}" type="presParOf" srcId="{64738BD9-56AC-4145-B663-BCEAF3429113}" destId="{A9E4F628-C3A7-6F4E-A790-0E670796E6F5}" srcOrd="0" destOrd="0" presId="urn:microsoft.com/office/officeart/2005/8/layout/orgChart1"/>
    <dgm:cxn modelId="{3C7FB521-601B-3D44-AEEF-739C01D1E6A9}" type="presParOf" srcId="{A9E4F628-C3A7-6F4E-A790-0E670796E6F5}" destId="{095A026C-B3A8-1343-A0A5-FCCBE47E1E24}" srcOrd="0" destOrd="0" presId="urn:microsoft.com/office/officeart/2005/8/layout/orgChart1"/>
    <dgm:cxn modelId="{9F3D683E-589E-5340-B125-DDF3275C0F38}" type="presParOf" srcId="{A9E4F628-C3A7-6F4E-A790-0E670796E6F5}" destId="{25AEE08C-736F-2B4B-96E6-AB8288B84CB7}" srcOrd="1" destOrd="0" presId="urn:microsoft.com/office/officeart/2005/8/layout/orgChart1"/>
    <dgm:cxn modelId="{868FCBC6-A3A1-DC4D-8717-8CC673931796}" type="presParOf" srcId="{64738BD9-56AC-4145-B663-BCEAF3429113}" destId="{1665B1A1-422C-4D48-B873-880E0C875406}" srcOrd="1" destOrd="0" presId="urn:microsoft.com/office/officeart/2005/8/layout/orgChart1"/>
    <dgm:cxn modelId="{8D574B81-6372-8641-AC5D-C68748CA5824}" type="presParOf" srcId="{64738BD9-56AC-4145-B663-BCEAF3429113}" destId="{3D0AF434-4705-CF45-8D7C-AE63AF174C95}" srcOrd="2" destOrd="0" presId="urn:microsoft.com/office/officeart/2005/8/layout/orgChart1"/>
    <dgm:cxn modelId="{B2F1B5D3-F187-AB49-957C-9E0C6B861745}" type="presParOf" srcId="{D2752172-59E3-DC47-BAB8-1B04ECE65483}" destId="{48BB0BF4-ACF1-7947-98AD-F9A82E4A60FC}" srcOrd="4" destOrd="0" presId="urn:microsoft.com/office/officeart/2005/8/layout/orgChart1"/>
    <dgm:cxn modelId="{F1FEE971-9718-1D47-AF48-59EA1171C24D}" type="presParOf" srcId="{D2752172-59E3-DC47-BAB8-1B04ECE65483}" destId="{5F9C239F-8A5E-E142-9EF7-7E6041101709}" srcOrd="5" destOrd="0" presId="urn:microsoft.com/office/officeart/2005/8/layout/orgChart1"/>
    <dgm:cxn modelId="{27B43B87-DC0F-9047-9B08-F305DAAD31C6}" type="presParOf" srcId="{5F9C239F-8A5E-E142-9EF7-7E6041101709}" destId="{92B59F8C-4F46-BA4B-9D00-B11687A553A0}" srcOrd="0" destOrd="0" presId="urn:microsoft.com/office/officeart/2005/8/layout/orgChart1"/>
    <dgm:cxn modelId="{C6221D9A-3F6D-E54D-BA21-0D9A65E3272C}" type="presParOf" srcId="{92B59F8C-4F46-BA4B-9D00-B11687A553A0}" destId="{7C144580-FB89-7F40-AFFF-0C60688EF8FB}" srcOrd="0" destOrd="0" presId="urn:microsoft.com/office/officeart/2005/8/layout/orgChart1"/>
    <dgm:cxn modelId="{B4BDCB46-7CEA-504C-BDC7-22AC52A4BC8D}" type="presParOf" srcId="{92B59F8C-4F46-BA4B-9D00-B11687A553A0}" destId="{70BA4672-FE84-564E-A1CC-BB978E3FBDCA}" srcOrd="1" destOrd="0" presId="urn:microsoft.com/office/officeart/2005/8/layout/orgChart1"/>
    <dgm:cxn modelId="{0B0628C5-9964-F84D-979A-FDC52C85C71B}" type="presParOf" srcId="{5F9C239F-8A5E-E142-9EF7-7E6041101709}" destId="{2E1196A0-75BE-5E4F-BA0B-EE558434C989}" srcOrd="1" destOrd="0" presId="urn:microsoft.com/office/officeart/2005/8/layout/orgChart1"/>
    <dgm:cxn modelId="{3E84E99A-B863-4F40-BF70-6FDB1E32033E}" type="presParOf" srcId="{5F9C239F-8A5E-E142-9EF7-7E6041101709}" destId="{FD9FED32-0B8E-D14F-8C14-69C71224BF8E}" srcOrd="2" destOrd="0" presId="urn:microsoft.com/office/officeart/2005/8/layout/orgChart1"/>
    <dgm:cxn modelId="{361DD0BA-CE00-AA4A-B994-F1C239348F16}" type="presParOf" srcId="{12768950-E962-7F48-A526-54895B50E40C}" destId="{699AE442-9EE1-CE46-A1E6-52839D3FBE4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D609C-7F09-9540-AF4D-CB02CF22945A}">
      <dsp:nvSpPr>
        <dsp:cNvPr id="0" name=""/>
        <dsp:cNvSpPr/>
      </dsp:nvSpPr>
      <dsp:spPr>
        <a:xfrm>
          <a:off x="4104137" y="85925"/>
          <a:ext cx="4124401" cy="4124401"/>
        </a:xfrm>
        <a:prstGeom prst="ellipse">
          <a:avLst/>
        </a:prstGeom>
        <a:solidFill>
          <a:schemeClr val="accent2">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654057" y="807695"/>
        <a:ext cx="3024560" cy="1855980"/>
      </dsp:txXfrm>
    </dsp:sp>
    <dsp:sp modelId="{8A5702F0-BFC5-DD43-B1ED-A4B6217CBDBC}">
      <dsp:nvSpPr>
        <dsp:cNvPr id="0" name=""/>
        <dsp:cNvSpPr/>
      </dsp:nvSpPr>
      <dsp:spPr>
        <a:xfrm>
          <a:off x="5615909" y="2350138"/>
          <a:ext cx="4124401" cy="4124401"/>
        </a:xfrm>
        <a:prstGeom prst="ellipse">
          <a:avLst/>
        </a:prstGeom>
        <a:solidFill>
          <a:schemeClr val="accent3">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6877288" y="3415609"/>
        <a:ext cx="2474640" cy="2268420"/>
      </dsp:txXfrm>
    </dsp:sp>
    <dsp:sp modelId="{3E8C474F-7118-BA45-B930-43E841ED4155}">
      <dsp:nvSpPr>
        <dsp:cNvPr id="0" name=""/>
        <dsp:cNvSpPr/>
      </dsp:nvSpPr>
      <dsp:spPr>
        <a:xfrm>
          <a:off x="2615915" y="2312235"/>
          <a:ext cx="4124401" cy="4124401"/>
        </a:xfrm>
        <a:prstGeom prst="ellipse">
          <a:avLst/>
        </a:prstGeom>
        <a:solidFill>
          <a:schemeClr val="accent1">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3004297" y="3377705"/>
        <a:ext cx="2474640" cy="2268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B0BF4-ACF1-7947-98AD-F9A82E4A60FC}">
      <dsp:nvSpPr>
        <dsp:cNvPr id="0" name=""/>
        <dsp:cNvSpPr/>
      </dsp:nvSpPr>
      <dsp:spPr>
        <a:xfrm>
          <a:off x="5638800" y="3163097"/>
          <a:ext cx="3989492" cy="692391"/>
        </a:xfrm>
        <a:custGeom>
          <a:avLst/>
          <a:gdLst/>
          <a:ahLst/>
          <a:cxnLst/>
          <a:rect l="0" t="0" r="0" b="0"/>
          <a:pathLst>
            <a:path>
              <a:moveTo>
                <a:pt x="0" y="0"/>
              </a:moveTo>
              <a:lnTo>
                <a:pt x="0" y="346195"/>
              </a:lnTo>
              <a:lnTo>
                <a:pt x="3989492" y="346195"/>
              </a:lnTo>
              <a:lnTo>
                <a:pt x="3989492" y="692391"/>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00A79B1B-38FE-E045-BD82-C679B8F9A2B6}">
      <dsp:nvSpPr>
        <dsp:cNvPr id="0" name=""/>
        <dsp:cNvSpPr/>
      </dsp:nvSpPr>
      <dsp:spPr>
        <a:xfrm>
          <a:off x="5593079" y="3163097"/>
          <a:ext cx="91440" cy="692391"/>
        </a:xfrm>
        <a:custGeom>
          <a:avLst/>
          <a:gdLst/>
          <a:ahLst/>
          <a:cxnLst/>
          <a:rect l="0" t="0" r="0" b="0"/>
          <a:pathLst>
            <a:path>
              <a:moveTo>
                <a:pt x="45720" y="0"/>
              </a:moveTo>
              <a:lnTo>
                <a:pt x="45720" y="692391"/>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FC22B10-4DAA-844F-A5EB-968DA07A8B28}">
      <dsp:nvSpPr>
        <dsp:cNvPr id="0" name=""/>
        <dsp:cNvSpPr/>
      </dsp:nvSpPr>
      <dsp:spPr>
        <a:xfrm>
          <a:off x="1649307" y="3163097"/>
          <a:ext cx="3989492" cy="692391"/>
        </a:xfrm>
        <a:custGeom>
          <a:avLst/>
          <a:gdLst/>
          <a:ahLst/>
          <a:cxnLst/>
          <a:rect l="0" t="0" r="0" b="0"/>
          <a:pathLst>
            <a:path>
              <a:moveTo>
                <a:pt x="3989492" y="0"/>
              </a:moveTo>
              <a:lnTo>
                <a:pt x="3989492" y="346195"/>
              </a:lnTo>
              <a:lnTo>
                <a:pt x="0" y="346195"/>
              </a:lnTo>
              <a:lnTo>
                <a:pt x="0" y="692391"/>
              </a:lnTo>
            </a:path>
          </a:pathLst>
        </a:custGeom>
        <a:noFill/>
        <a:ln w="1905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EDEABA5D-CF10-824B-8FAF-4F6BD4643860}">
      <dsp:nvSpPr>
        <dsp:cNvPr id="0" name=""/>
        <dsp:cNvSpPr/>
      </dsp:nvSpPr>
      <dsp:spPr>
        <a:xfrm>
          <a:off x="3990249" y="1514547"/>
          <a:ext cx="3297101" cy="1648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Machine learning</a:t>
          </a:r>
        </a:p>
      </dsp:txBody>
      <dsp:txXfrm>
        <a:off x="3990249" y="1514547"/>
        <a:ext cx="3297101" cy="1648550"/>
      </dsp:txXfrm>
    </dsp:sp>
    <dsp:sp modelId="{D14212E2-B617-2449-8A12-5FA3DC26D81D}">
      <dsp:nvSpPr>
        <dsp:cNvPr id="0" name=""/>
        <dsp:cNvSpPr/>
      </dsp:nvSpPr>
      <dsp:spPr>
        <a:xfrm>
          <a:off x="757" y="3855489"/>
          <a:ext cx="3297101" cy="1648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Supervised</a:t>
          </a:r>
        </a:p>
      </dsp:txBody>
      <dsp:txXfrm>
        <a:off x="757" y="3855489"/>
        <a:ext cx="3297101" cy="1648550"/>
      </dsp:txXfrm>
    </dsp:sp>
    <dsp:sp modelId="{095A026C-B3A8-1343-A0A5-FCCBE47E1E24}">
      <dsp:nvSpPr>
        <dsp:cNvPr id="0" name=""/>
        <dsp:cNvSpPr/>
      </dsp:nvSpPr>
      <dsp:spPr>
        <a:xfrm>
          <a:off x="3990249" y="3855489"/>
          <a:ext cx="3297101" cy="1648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Unsupervised</a:t>
          </a:r>
        </a:p>
      </dsp:txBody>
      <dsp:txXfrm>
        <a:off x="3990249" y="3855489"/>
        <a:ext cx="3297101" cy="1648550"/>
      </dsp:txXfrm>
    </dsp:sp>
    <dsp:sp modelId="{7C144580-FB89-7F40-AFFF-0C60688EF8FB}">
      <dsp:nvSpPr>
        <dsp:cNvPr id="0" name=""/>
        <dsp:cNvSpPr/>
      </dsp:nvSpPr>
      <dsp:spPr>
        <a:xfrm>
          <a:off x="7979741" y="3855489"/>
          <a:ext cx="3297101" cy="164855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kern="1200" dirty="0"/>
            <a:t>Reinforcement</a:t>
          </a:r>
        </a:p>
      </dsp:txBody>
      <dsp:txXfrm>
        <a:off x="7979741" y="3855489"/>
        <a:ext cx="3297101" cy="16485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12/2/19 8:35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12/2/19 8:35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{{Hidden}}</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Quick overview of how we think about security on AWS: The five key security capabilities for the security perspective.</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There are an additional 5 capabilities, one of which is Big Data and Machine Learning for Security.</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8549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mean by “Data Science” and “Machine Learning” – just an abstract view.  Not the same thing.  Don’t want to get into any religious wars.  Just an overview.</a:t>
            </a:r>
          </a:p>
          <a:p>
            <a:pPr marL="171450" indent="-171450">
              <a:buFont typeface="Arial" panose="020B0604020202020204" pitchFamily="34" charset="0"/>
              <a:buChar char="•"/>
            </a:pPr>
            <a:r>
              <a:rPr lang="en-US" dirty="0"/>
              <a:t>Generally, speaking, ML is that subset of AI that focuses on the mechanisms, algorithms, and techniques for getting machines to learn.</a:t>
            </a:r>
          </a:p>
          <a:p>
            <a:pPr marL="171450" indent="-171450">
              <a:buFont typeface="Arial" panose="020B0604020202020204" pitchFamily="34" charset="0"/>
              <a:buChar char="•"/>
            </a:pPr>
            <a:r>
              <a:rPr lang="en-US" dirty="0"/>
              <a:t>Data Science is the more applied practice of techniques to explore data and find useful patterns in it.  In Data Science, understand the domain is critical.</a:t>
            </a:r>
          </a:p>
          <a:p>
            <a:r>
              <a:rPr lang="en-US" dirty="0"/>
              <a:t>{</a:t>
            </a:r>
            <a:r>
              <a:rPr lang="en-US" dirty="0" err="1"/>
              <a:t>fyi</a:t>
            </a:r>
            <a:r>
              <a:rPr lang="en-US" dirty="0"/>
              <a:t>: the intersection of ”Mathematics” and “Subject Matter Expertise” is Statistical Analysis.  Just didn’t want to squeeze more words on the slide.}</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3497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Types of Machine Learning – a simplified view Don’t want to get into any religious wars.  Just an overview.</a:t>
            </a:r>
          </a:p>
          <a:p>
            <a:pPr marL="171450" indent="-171450">
              <a:buFont typeface="Arial" panose="020B0604020202020204" pitchFamily="34" charset="0"/>
              <a:buChar char="•"/>
            </a:pPr>
            <a:r>
              <a:rPr lang="en-US" dirty="0"/>
              <a:t>Supervised – Classification, Regression, Often called “task driven”, requires some type of “labelling” the data in independent and dependent variables</a:t>
            </a:r>
          </a:p>
          <a:p>
            <a:pPr marL="171450" indent="-171450">
              <a:buFont typeface="Arial" panose="020B0604020202020204" pitchFamily="34" charset="0"/>
              <a:buChar char="•"/>
            </a:pPr>
            <a:r>
              <a:rPr lang="en-US" dirty="0"/>
              <a:t>Unsupervised – Clustering, anomaly detection, often called “data driven”, used to “discover” structure or latent variables in data</a:t>
            </a:r>
          </a:p>
          <a:p>
            <a:pPr marL="171450" indent="-171450">
              <a:buFont typeface="Arial" panose="020B0604020202020204" pitchFamily="34" charset="0"/>
              <a:buChar char="•"/>
            </a:pPr>
            <a:r>
              <a:rPr lang="en-US" dirty="0"/>
              <a:t>Reinforcement – instead of predetermined data, agent operates in an environment to, collecting feedback (reward), to learn appropriate actions to optimize a task</a:t>
            </a:r>
          </a:p>
          <a:p>
            <a:pPr marL="0" indent="0">
              <a:buFont typeface="Arial" panose="020B0604020202020204" pitchFamily="34" charset="0"/>
              <a:buNone/>
            </a:pPr>
            <a:r>
              <a:rPr lang="en-US" dirty="0"/>
              <a:t>We’re going to focus on two approaches today – Time series (which is considered supervised) and Anomaly Detection, which is generally done in an unsupervised way.</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408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{{Hidden Slide}}</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dirty="0"/>
              <a:t>Supervised – Classification, Regression, Often called “task driven”, requires some type of “labelling” the data in independent and dependent variables</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363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{{Hidden Slide}}</a:t>
            </a:r>
          </a:p>
          <a:p>
            <a:pPr marL="171450" indent="-171450">
              <a:buFont typeface="Arial" panose="020B0604020202020204" pitchFamily="34" charset="0"/>
              <a:buChar char="•"/>
            </a:pPr>
            <a:r>
              <a:rPr lang="en-US" dirty="0"/>
              <a:t>Unsupervised – Clustering, anomaly detection, often called “data driven”, used to “discover” structure or latent variables in data</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40581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i="1" dirty="0"/>
              <a:t>{{Hidden slide}}</a:t>
            </a:r>
          </a:p>
          <a:p>
            <a:r>
              <a:rPr lang="en-US" dirty="0"/>
              <a:t>* Reinforcement – instead of predetermined data, agent operates in an environment to, collecting feedback (reward), to learn appropriate actions to optimize a task</a:t>
            </a:r>
          </a:p>
          <a:p>
            <a:r>
              <a:rPr lang="en-US" sz="1100" dirty="0"/>
              <a:t>* Reinforcement Learning(RL) is a type of machine learning technique that enables an agent to learn in an interactive environment by trial and error using feedback from its own actions and experiences.</a:t>
            </a:r>
          </a:p>
          <a:p>
            <a:pPr marL="171450" indent="-171450">
              <a:buFont typeface="Arial" panose="020B0604020202020204" pitchFamily="34" charset="0"/>
              <a:buChar char="•"/>
            </a:pPr>
            <a:r>
              <a:rPr lang="en-US" sz="1100" dirty="0"/>
              <a:t>Though both supervised and reinforcement learning use mapping between input and output, unlike supervised learning where feedback provided to the agent is correct set of actions for performing a task, reinforcement learning uses rewards and punishment as signals for positive and negative behavior.</a:t>
            </a:r>
          </a:p>
          <a:p>
            <a:pPr marL="171450" indent="-171450">
              <a:buFont typeface="Arial" panose="020B0604020202020204" pitchFamily="34" charset="0"/>
              <a:buChar char="•"/>
            </a:pPr>
            <a:r>
              <a:rPr lang="en-US" sz="1100" dirty="0"/>
              <a:t>As compared to unsupervised learning, reinforcement learning is different in terms of goals. While the goal in unsupervised learning is to find similarities and differences between data points, in reinforcement learning the goal is to find a suitable action model that would maximize the total cumulative reward of the agent. </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9750EB82-6459-4694-887C-06E534C0A36C}"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6134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types of situations for ML/Data Science &amp; Security</a:t>
            </a:r>
          </a:p>
          <a:p>
            <a:r>
              <a:rPr lang="en-US" dirty="0"/>
              <a:t>Talk to a few of these examples…</a:t>
            </a:r>
          </a:p>
          <a:p>
            <a:pPr marL="171450" indent="-171450">
              <a:buFont typeface="Arial" panose="020B0604020202020204" pitchFamily="34" charset="0"/>
              <a:buChar char="•"/>
            </a:pPr>
            <a:r>
              <a:rPr lang="en-US" dirty="0"/>
              <a:t>Bot detection – might look for beacon behavior</a:t>
            </a:r>
          </a:p>
          <a:p>
            <a:pPr marL="171450" indent="-171450">
              <a:buFont typeface="Arial" panose="020B0604020202020204" pitchFamily="34" charset="0"/>
              <a:buChar char="•"/>
            </a:pPr>
            <a:r>
              <a:rPr lang="en-US" dirty="0"/>
              <a:t>Data classification – mix of regex and supervised labelling (often use text/word analyzers)</a:t>
            </a:r>
          </a:p>
          <a:p>
            <a:pPr marL="171450" indent="-171450">
              <a:buFont typeface="Arial" panose="020B0604020202020204" pitchFamily="34" charset="0"/>
              <a:buChar char="•"/>
            </a:pPr>
            <a:r>
              <a:rPr lang="en-US" dirty="0"/>
              <a:t>Malware identification – lots of work here in endpoint protection – more and more sharing of malware samples.  One key is choosing the right features.  Arms race. (CAMLIS)</a:t>
            </a:r>
          </a:p>
          <a:p>
            <a:pPr marL="171450" indent="-171450">
              <a:buFont typeface="Arial" panose="020B0604020202020204" pitchFamily="34" charset="0"/>
              <a:buChar char="•"/>
            </a:pPr>
            <a:r>
              <a:rPr lang="en-US" dirty="0"/>
              <a:t>Insider threat – often involves profiling ”normal” or “typical” user behavior. We’re going to look at one variation of this.</a:t>
            </a:r>
          </a:p>
          <a:p>
            <a:r>
              <a:rPr lang="en-US" dirty="0"/>
              <a:t>Talk about role of GuardDuty and Macie – where they focus</a:t>
            </a:r>
          </a:p>
          <a:p>
            <a:r>
              <a:rPr lang="en-US" dirty="0"/>
              <a:t>We’re going to dive deeper into two use cases today – around credential theft and Insider threat</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7653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98028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 these are business/security questions.  Nothing here about the algorithms, representations (graph, relational), the data, training epochs, etc.</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27050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58942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6FFA0764-3C38-4ED8-A054-6845B27C339A}"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160246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85181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Two important points:</a:t>
            </a:r>
          </a:p>
          <a:p>
            <a:pPr marL="171450" indent="-171450">
              <a:buFont typeface="Arial" panose="020B0604020202020204" pitchFamily="34" charset="0"/>
              <a:buChar char="•"/>
            </a:pPr>
            <a:r>
              <a:rPr lang="en-US" sz="1100" dirty="0"/>
              <a:t>ML &amp; Data Science don’t generally produce ready-to-deploy models on the first pass (or the second pass)…  There’s lots of experimentation, configuration, and tuning that goes on.  It’s all very custom and </a:t>
            </a:r>
            <a:r>
              <a:rPr lang="en-US" sz="1100" dirty="0" err="1"/>
              <a:t>nees</a:t>
            </a:r>
            <a:r>
              <a:rPr lang="en-US" sz="1100" dirty="0"/>
              <a:t> to be tailored to your particular use case and environment. That’s the art here.</a:t>
            </a:r>
          </a:p>
          <a:p>
            <a:pPr marL="427022" lvl="1" indent="-171450">
              <a:buFont typeface="Arial" panose="020B0604020202020204" pitchFamily="34" charset="0"/>
              <a:buChar char="•"/>
            </a:pPr>
            <a:r>
              <a:rPr lang="en-US" sz="1100" dirty="0"/>
              <a:t>Example of </a:t>
            </a:r>
            <a:r>
              <a:rPr lang="en-US" sz="1100" dirty="0" err="1"/>
              <a:t>IPInsights</a:t>
            </a:r>
            <a:r>
              <a:rPr lang="en-US" sz="1100" dirty="0"/>
              <a:t> for a consumer-facing use case vs. for an employee-only access a single app</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dirty="0"/>
              <a:t>* As we’ve said, we’re in “getting started” mode. The examples we’re showing do not include all this tuning and optimization. We want give you the basic to start exploring the data, building that first model and seeing how it does – what might work well and what you might tune.</a:t>
            </a:r>
          </a:p>
          <a:p>
            <a:endParaRPr lang="en-US" sz="1100"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81525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This is all about trade-offs…</a:t>
            </a:r>
          </a:p>
          <a:p>
            <a:r>
              <a:rPr lang="en-US" sz="1100" dirty="0"/>
              <a:t>Exploration gives us freedom and flexibility – we can bring the human mind to bear, try different data sets, algorithms, and the like.  We also don’t invest much time in automation and, particularly, robust automation. For that, we’re typically sacrificing latency of discovery.  We’re not looking at the most recent data, and by the time we find something useful, it may be long-past or the behavior may have changed.</a:t>
            </a:r>
          </a:p>
          <a:p>
            <a:r>
              <a:rPr lang="en-US" sz="1100" dirty="0"/>
              <a:t>“Real time” (and note we say _near_ real time) emphasizes time-to-detection. It may require us to invest in high-performance data processing pipelines and typically limits us to an established, automated check.</a:t>
            </a:r>
          </a:p>
          <a:p>
            <a:r>
              <a:rPr lang="en-US" sz="1100" dirty="0"/>
              <a:t>Batch sits in the middle.</a:t>
            </a:r>
          </a:p>
          <a:p>
            <a:r>
              <a:rPr lang="en-US" sz="1100" dirty="0"/>
              <a:t>Today, we’ll show a bit of exploration (using Athena and python to investigate particular hypotheses), and will demonstrate a very simple Batch deployment pipeline.</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FFF12E51-CEF6-41C7-A61A-4B226C93BB6F}"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49218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70111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9741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Security, Compliance, and Identity Track – Amy Walker</a:t>
            </a:r>
            <a:r>
              <a:rPr lang="en-US" sz="1100" baseline="0" dirty="0"/>
              <a:t> Barrs</a:t>
            </a:r>
            <a:endParaRPr lang="en-US" sz="1100" dirty="0"/>
          </a:p>
          <a:p>
            <a:endParaRPr lang="en-US" sz="1100" dirty="0"/>
          </a:p>
          <a:p>
            <a:pPr lvl="1"/>
            <a:r>
              <a:rPr lang="en-US" sz="1200" b="1" i="0" kern="1200" dirty="0">
                <a:solidFill>
                  <a:schemeClr val="tx1"/>
                </a:solidFill>
                <a:effectLst/>
                <a:latin typeface="Amazon Ember Light" panose="020B0403020204020204" pitchFamily="34" charset="0"/>
                <a:ea typeface="+mn-ea"/>
                <a:cs typeface="+mn-cs"/>
              </a:rPr>
              <a:t>Speaker Notes</a:t>
            </a:r>
            <a:r>
              <a:rPr lang="en-US" sz="1200" b="0" i="0" kern="1200" dirty="0">
                <a:solidFill>
                  <a:schemeClr val="tx1"/>
                </a:solidFill>
                <a:effectLst/>
                <a:latin typeface="Amazon Ember Light" panose="020B0403020204020204" pitchFamily="34" charset="0"/>
                <a:ea typeface="+mn-ea"/>
                <a:cs typeface="+mn-cs"/>
              </a:rPr>
              <a:t>:</a:t>
            </a:r>
          </a:p>
          <a:p>
            <a:pPr lvl="1"/>
            <a:endParaRPr lang="en-US" sz="1200" b="0" i="0" kern="1200" dirty="0">
              <a:solidFill>
                <a:schemeClr val="tx1"/>
              </a:solidFill>
              <a:effectLst/>
              <a:latin typeface="Amazon Ember Light" panose="020B0403020204020204" pitchFamily="34" charset="0"/>
              <a:ea typeface="+mn-ea"/>
              <a:cs typeface="+mn-cs"/>
            </a:endParaRPr>
          </a:p>
          <a:p>
            <a:pPr lvl="1"/>
            <a:r>
              <a:rPr lang="en-US" sz="1200" b="0" i="0" kern="1200" dirty="0">
                <a:solidFill>
                  <a:schemeClr val="tx1"/>
                </a:solidFill>
                <a:effectLst/>
                <a:latin typeface="Amazon Ember Light" panose="020B0403020204020204" pitchFamily="34" charset="0"/>
                <a:ea typeface="+mn-ea"/>
                <a:cs typeface="+mn-cs"/>
              </a:rPr>
              <a:t>You came to re:Invent to learn. There’s no need to stop when you go home. </a:t>
            </a:r>
          </a:p>
          <a:p>
            <a:pPr lvl="1"/>
            <a:r>
              <a:rPr lang="en-US" sz="1200" b="0" i="0" kern="1200" dirty="0">
                <a:solidFill>
                  <a:schemeClr val="tx1"/>
                </a:solidFill>
                <a:effectLst/>
                <a:latin typeface="Amazon Ember Light" panose="020B0403020204020204" pitchFamily="34" charset="0"/>
                <a:ea typeface="+mn-ea"/>
                <a:cs typeface="+mn-cs"/>
              </a:rPr>
              <a:t>Keep re:Inventing with resources from AWS Training and Certification</a:t>
            </a:r>
            <a:r>
              <a:rPr lang="en-US" sz="1200" b="0" i="0" kern="1200" baseline="0" dirty="0">
                <a:solidFill>
                  <a:schemeClr val="tx1"/>
                </a:solidFill>
                <a:effectLst/>
                <a:latin typeface="Amazon Ember Light" panose="020B0403020204020204" pitchFamily="34" charset="0"/>
                <a:ea typeface="+mn-ea"/>
                <a:cs typeface="+mn-cs"/>
              </a:rPr>
              <a:t> for security which is important for everyone, no matter what your role.</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kern="1200" dirty="0">
                <a:solidFill>
                  <a:schemeClr val="tx1"/>
                </a:solidFill>
                <a:effectLst/>
                <a:latin typeface="Amazon Ember Light" panose="020B0403020204020204" pitchFamily="34" charset="0"/>
                <a:ea typeface="+mn-ea"/>
                <a:cs typeface="+mn-cs"/>
              </a:rPr>
              <a:t>According to Global Knowledge, for the fourth year in a row, IT decision-makers report having the most difficult time finding qualified cybersecurity talent</a:t>
            </a:r>
            <a:r>
              <a:rPr lang="en-US" sz="1200" b="0" i="0" kern="1200" baseline="0" dirty="0">
                <a:solidFill>
                  <a:schemeClr val="tx1"/>
                </a:solidFill>
                <a:effectLst/>
                <a:latin typeface="Amazon Ember Light" panose="020B0403020204020204" pitchFamily="34" charset="0"/>
                <a:ea typeface="+mn-ea"/>
                <a:cs typeface="+mn-cs"/>
              </a:rPr>
              <a:t> so training has never been more important.</a:t>
            </a:r>
            <a:br>
              <a:rPr lang="en-US" sz="1200" b="0" i="0" kern="1200" dirty="0">
                <a:solidFill>
                  <a:schemeClr val="tx1"/>
                </a:solidFill>
                <a:effectLst/>
                <a:latin typeface="Amazon Ember Light" panose="020B0403020204020204" pitchFamily="34" charset="0"/>
                <a:ea typeface="+mn-ea"/>
                <a:cs typeface="+mn-cs"/>
              </a:rPr>
            </a:br>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kern="1200" baseline="0" dirty="0">
                <a:solidFill>
                  <a:schemeClr val="tx1"/>
                </a:solidFill>
                <a:effectLst/>
                <a:latin typeface="Amazon Ember Light" panose="020B0403020204020204" pitchFamily="34" charset="0"/>
                <a:ea typeface="+mn-ea"/>
                <a:cs typeface="+mn-cs"/>
              </a:rPr>
              <a:t>We offer 30+ courses for you and your teams around security, identity, and compliance, including free digital courses and in-depth classroom offerings, including </a:t>
            </a:r>
            <a:r>
              <a:rPr lang="en-US" sz="1200" b="0" i="1" kern="1200" baseline="0" dirty="0">
                <a:solidFill>
                  <a:schemeClr val="tx1"/>
                </a:solidFill>
                <a:effectLst/>
                <a:latin typeface="Amazon Ember Light" panose="020B0403020204020204" pitchFamily="34" charset="0"/>
                <a:ea typeface="+mn-ea"/>
                <a:cs typeface="+mn-cs"/>
              </a:rPr>
              <a:t>AWS</a:t>
            </a:r>
            <a:r>
              <a:rPr lang="en-US" sz="1200" b="0" i="0" kern="1200" baseline="0" dirty="0">
                <a:solidFill>
                  <a:schemeClr val="tx1"/>
                </a:solidFill>
                <a:effectLst/>
                <a:latin typeface="Amazon Ember Light" panose="020B0403020204020204" pitchFamily="34" charset="0"/>
                <a:ea typeface="+mn-ea"/>
                <a:cs typeface="+mn-cs"/>
              </a:rPr>
              <a:t> </a:t>
            </a:r>
            <a:r>
              <a:rPr lang="en-US" sz="1200" b="0" i="1" kern="1200" baseline="0" dirty="0">
                <a:solidFill>
                  <a:schemeClr val="tx1"/>
                </a:solidFill>
                <a:effectLst/>
                <a:latin typeface="Amazon Ember Light" panose="020B0403020204020204" pitchFamily="34" charset="0"/>
                <a:ea typeface="+mn-ea"/>
                <a:cs typeface="+mn-cs"/>
              </a:rPr>
              <a:t>Security Engineering</a:t>
            </a:r>
            <a:r>
              <a:rPr lang="en-US" sz="1200" b="0" i="0" kern="1200" baseline="0" dirty="0">
                <a:solidFill>
                  <a:schemeClr val="tx1"/>
                </a:solidFill>
                <a:effectLst/>
                <a:latin typeface="Amazon Ember Light" panose="020B0403020204020204" pitchFamily="34" charset="0"/>
                <a:ea typeface="+mn-ea"/>
                <a:cs typeface="+mn-cs"/>
              </a:rPr>
              <a:t>. </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dirty="0"/>
              <a:t>The comprehensive AWS Certification validates your team’s technical expertise in securing the AWS platform. </a:t>
            </a:r>
            <a:endParaRPr lang="en-US" sz="1200" b="0" i="0" kern="1200" baseline="0" dirty="0">
              <a:solidFill>
                <a:schemeClr val="tx1"/>
              </a:solidFill>
              <a:effectLst/>
              <a:latin typeface="Amazon Ember Light" panose="020B0403020204020204" pitchFamily="34" charset="0"/>
              <a:ea typeface="+mn-ea"/>
              <a:cs typeface="+mn-cs"/>
            </a:endParaRPr>
          </a:p>
          <a:p>
            <a:pPr lvl="1"/>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Light" panose="020B0403020204020204" pitchFamily="34" charset="0"/>
                <a:ea typeface="+mn-ea"/>
                <a:cs typeface="+mn-cs"/>
              </a:rPr>
              <a:t>For more information, visit aws.amazon.com/training and look for the security learning path.</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8070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6B997DA-07C7-4326-8817-960287A243E9}"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3925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have an hour.  Not intending to spend much time on explaining the basic concepts of Security, ML, Data Science.</a:t>
            </a:r>
          </a:p>
          <a:p>
            <a:r>
              <a:rPr lang="en-US" dirty="0"/>
              <a:t>MOST IMPORTANTLY: </a:t>
            </a:r>
          </a:p>
          <a:p>
            <a:r>
              <a:rPr lang="en-US" dirty="0"/>
              <a:t>Value of a small group discussion is we can go where you’d like.  </a:t>
            </a:r>
          </a:p>
          <a:p>
            <a:r>
              <a:rPr lang="en-US" dirty="0"/>
              <a:t>** Feel free to ask or raise an idea. **</a:t>
            </a:r>
          </a:p>
          <a:p>
            <a:r>
              <a:rPr lang="en-US" dirty="0"/>
              <a:t>Don’t want to wander too far off topic, and want to be respectful of the full group.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7312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6B997DA-07C7-4326-8817-960287A243E9}"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0741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r>
              <a:rPr lang="en-US" dirty="0"/>
              <a:t>You.  Very briefly, </a:t>
            </a:r>
            <a:r>
              <a:rPr lang="en-US" b="1" dirty="0"/>
              <a:t>20 seconds.</a:t>
            </a:r>
            <a:r>
              <a:rPr lang="en-US" dirty="0"/>
              <a:t> Your name, your role, and your organization if you’re comfortable sharing that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03985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challenge of looking at data in cyber security</a:t>
            </a:r>
          </a:p>
          <a:p>
            <a:r>
              <a:rPr lang="en-US" dirty="0"/>
              <a:t>(Worth noting that Dr. Crosby was being _critical_ of the use of ML in this context.  He was arguing that we can’t automate the solution.)</a:t>
            </a:r>
          </a:p>
          <a:p>
            <a:endParaRPr lang="en-US" dirty="0"/>
          </a:p>
          <a:p>
            <a:r>
              <a:rPr lang="en-US" dirty="0"/>
              <a:t>I agree that we cannot fully automate the solution.  We cannot hand this off to machines.  However, I continue to believe that where there are critical tasks that require humans to sift through and manipulate mountains of data, ML and Data Science – while not a magic bullet – can help prune, sort, filter, and highlight things so humans can use their time more efficiently.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38450EA4-0C6C-4107-9E80-0DC5930A30C4}" type="datetime8">
              <a:rPr lang="en-US" smtClean="0"/>
              <a:t>12/2/19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4879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a:t>
            </a:r>
          </a:p>
          <a:p>
            <a:r>
              <a:rPr lang="en-US" dirty="0"/>
              <a:t>Want to remind folks of key elements of AWS Security:</a:t>
            </a:r>
          </a:p>
          <a:p>
            <a:r>
              <a:rPr lang="en-US" dirty="0"/>
              <a:t>1. Shared Responsibility Model – key concept</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5657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{{BRIEFLY…}}</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2. CAF and the security perspective – the four types of controls.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Our demos today really focus on Detective Controls – how develop “sensors” that I can use to monitor my environment and identify findings of interest in some automated way.</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12/2/19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47124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w Sidebar Highlight - Logo Righ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97709" y="0"/>
            <a:ext cx="14432690" cy="82296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5334000" y="7659194"/>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6" name="Picture 5">
            <a:extLst>
              <a:ext uri="{FF2B5EF4-FFF2-40B4-BE49-F238E27FC236}">
                <a16:creationId xmlns:a16="http://schemas.microsoft.com/office/drawing/2014/main" id="{4DF71228-61A7-2045-92CE-BFE518A180BE}"/>
              </a:ext>
            </a:extLst>
          </p:cNvPr>
          <p:cNvPicPr>
            <a:picLocks noChangeAspect="1"/>
          </p:cNvPicPr>
          <p:nvPr userDrawn="1"/>
        </p:nvPicPr>
        <p:blipFill>
          <a:blip r:embed="rId3"/>
          <a:srcRect/>
          <a:stretch/>
        </p:blipFill>
        <p:spPr>
          <a:xfrm>
            <a:off x="12058448" y="7466135"/>
            <a:ext cx="1544474" cy="386118"/>
          </a:xfrm>
          <a:prstGeom prst="rect">
            <a:avLst/>
          </a:prstGeom>
        </p:spPr>
      </p:pic>
    </p:spTree>
    <p:extLst>
      <p:ext uri="{BB962C8B-B14F-4D97-AF65-F5344CB8AC3E}">
        <p14:creationId xmlns:p14="http://schemas.microsoft.com/office/powerpoint/2010/main" val="476893414"/>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3" r:id="rId22"/>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2.xml"/><Relationship Id="rId7" Type="http://schemas.openxmlformats.org/officeDocument/2006/relationships/image" Target="../media/image3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6.xml"/><Relationship Id="rId10" Type="http://schemas.openxmlformats.org/officeDocument/2006/relationships/image" Target="../media/image40.emf"/><Relationship Id="rId4" Type="http://schemas.openxmlformats.org/officeDocument/2006/relationships/slideLayout" Target="../slideLayouts/slideLayout22.xml"/><Relationship Id="rId9" Type="http://schemas.openxmlformats.org/officeDocument/2006/relationships/image" Target="../media/image3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2EA6-0A40-E94D-A404-7F008E744432}"/>
              </a:ext>
            </a:extLst>
          </p:cNvPr>
          <p:cNvSpPr>
            <a:spLocks noGrp="1"/>
          </p:cNvSpPr>
          <p:nvPr>
            <p:ph type="title"/>
          </p:nvPr>
        </p:nvSpPr>
        <p:spPr/>
        <p:txBody>
          <a:bodyPr/>
          <a:lstStyle/>
          <a:p>
            <a:r>
              <a:rPr lang="en-US" dirty="0"/>
              <a:t>The security capabilities</a:t>
            </a:r>
          </a:p>
        </p:txBody>
      </p:sp>
      <p:sp>
        <p:nvSpPr>
          <p:cNvPr id="4" name="Rectangle 3">
            <a:extLst>
              <a:ext uri="{FF2B5EF4-FFF2-40B4-BE49-F238E27FC236}">
                <a16:creationId xmlns:a16="http://schemas.microsoft.com/office/drawing/2014/main" id="{ACF75C77-1F85-7641-B4F3-1B85866354CC}"/>
              </a:ext>
            </a:extLst>
          </p:cNvPr>
          <p:cNvSpPr/>
          <p:nvPr/>
        </p:nvSpPr>
        <p:spPr>
          <a:xfrm>
            <a:off x="2455807" y="4787120"/>
            <a:ext cx="1511952" cy="523220"/>
          </a:xfrm>
          <a:prstGeom prst="rect">
            <a:avLst/>
          </a:prstGeom>
        </p:spPr>
        <p:txBody>
          <a:bodyPr wrap="none">
            <a:spAutoFit/>
          </a:bodyPr>
          <a:lstStyle/>
          <a:p>
            <a:pPr algn="ctr" defTabSz="541902" eaLnBrk="1" fontAlgn="auto" hangingPunct="1">
              <a:spcBef>
                <a:spcPts val="0"/>
              </a:spcBef>
              <a:spcAft>
                <a:spcPts val="0"/>
              </a:spcAft>
            </a:pPr>
            <a:r>
              <a:rPr lang="en-US" sz="28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Identity</a:t>
            </a:r>
          </a:p>
        </p:txBody>
      </p:sp>
      <p:sp>
        <p:nvSpPr>
          <p:cNvPr id="5" name="Rectangle 4">
            <a:extLst>
              <a:ext uri="{FF2B5EF4-FFF2-40B4-BE49-F238E27FC236}">
                <a16:creationId xmlns:a16="http://schemas.microsoft.com/office/drawing/2014/main" id="{BE1CFD34-5C3D-FF40-8BE0-038B23F908AE}"/>
              </a:ext>
            </a:extLst>
          </p:cNvPr>
          <p:cNvSpPr/>
          <p:nvPr/>
        </p:nvSpPr>
        <p:spPr>
          <a:xfrm>
            <a:off x="4349344" y="4787120"/>
            <a:ext cx="1771640" cy="954107"/>
          </a:xfrm>
          <a:prstGeom prst="rect">
            <a:avLst/>
          </a:prstGeom>
        </p:spPr>
        <p:txBody>
          <a:bodyPr wrap="none">
            <a:spAutoFit/>
          </a:bodyPr>
          <a:lstStyle/>
          <a:p>
            <a:pPr algn="ctr" defTabSz="541902" eaLnBrk="1" fontAlgn="auto" hangingPunct="1">
              <a:spcBef>
                <a:spcPts val="0"/>
              </a:spcBef>
              <a:spcAft>
                <a:spcPts val="0"/>
              </a:spcAft>
            </a:pPr>
            <a:r>
              <a:rPr lang="en-US" sz="2800" b="1" dirty="0">
                <a:solidFill>
                  <a:srgbClr val="00A1C9"/>
                </a:solidFill>
                <a:latin typeface="Amazon Ember" panose="020B0603020204020204" pitchFamily="34" charset="0"/>
                <a:ea typeface="Amazon Ember" panose="020B0603020204020204" pitchFamily="34" charset="0"/>
                <a:cs typeface="Amazon Ember" panose="020B0603020204020204" pitchFamily="34" charset="0"/>
              </a:rPr>
              <a:t>Detective</a:t>
            </a:r>
            <a:br>
              <a:rPr lang="en-US" sz="2800" b="1" dirty="0">
                <a:solidFill>
                  <a:srgbClr val="00A1C9"/>
                </a:solidFill>
                <a:latin typeface="Amazon Ember" panose="020B0603020204020204" pitchFamily="34" charset="0"/>
                <a:ea typeface="Amazon Ember" panose="020B0603020204020204" pitchFamily="34" charset="0"/>
                <a:cs typeface="Amazon Ember" panose="020B0603020204020204" pitchFamily="34" charset="0"/>
              </a:rPr>
            </a:br>
            <a:r>
              <a:rPr lang="en-US" sz="2800" b="1" dirty="0">
                <a:solidFill>
                  <a:srgbClr val="00A1C9"/>
                </a:solidFill>
                <a:latin typeface="Amazon Ember" panose="020B0603020204020204" pitchFamily="34" charset="0"/>
                <a:ea typeface="Amazon Ember" panose="020B0603020204020204" pitchFamily="34" charset="0"/>
                <a:cs typeface="Amazon Ember" panose="020B0603020204020204" pitchFamily="34" charset="0"/>
              </a:rPr>
              <a:t>control</a:t>
            </a:r>
          </a:p>
        </p:txBody>
      </p:sp>
      <p:sp>
        <p:nvSpPr>
          <p:cNvPr id="6" name="Rectangle 5">
            <a:extLst>
              <a:ext uri="{FF2B5EF4-FFF2-40B4-BE49-F238E27FC236}">
                <a16:creationId xmlns:a16="http://schemas.microsoft.com/office/drawing/2014/main" id="{004999A4-98FE-1F45-A211-0E5C39CDB35A}"/>
              </a:ext>
            </a:extLst>
          </p:cNvPr>
          <p:cNvSpPr/>
          <p:nvPr/>
        </p:nvSpPr>
        <p:spPr>
          <a:xfrm>
            <a:off x="6069092" y="4787120"/>
            <a:ext cx="2526654" cy="954107"/>
          </a:xfrm>
          <a:prstGeom prst="rect">
            <a:avLst/>
          </a:prstGeom>
        </p:spPr>
        <p:txBody>
          <a:bodyPr wrap="none">
            <a:spAutoFit/>
          </a:bodyPr>
          <a:lstStyle/>
          <a:p>
            <a:pPr algn="ctr" defTabSz="541902" eaLnBrk="1" fontAlgn="auto" hangingPunct="1">
              <a:spcBef>
                <a:spcPts val="0"/>
              </a:spcBef>
              <a:spcAft>
                <a:spcPts val="0"/>
              </a:spcAft>
            </a:pPr>
            <a:r>
              <a:rPr lang="en-US" sz="2800" b="1" dirty="0">
                <a:solidFill>
                  <a:srgbClr val="69AF34"/>
                </a:solidFill>
                <a:latin typeface="Amazon Ember" panose="020B0603020204020204" pitchFamily="34" charset="0"/>
                <a:ea typeface="Amazon Ember" panose="020B0603020204020204" pitchFamily="34" charset="0"/>
                <a:cs typeface="Amazon Ember" panose="020B0603020204020204" pitchFamily="34" charset="0"/>
              </a:rPr>
              <a:t>Infrastructure</a:t>
            </a:r>
            <a:br>
              <a:rPr lang="en-US" sz="2800" b="1" dirty="0">
                <a:solidFill>
                  <a:srgbClr val="69AF34"/>
                </a:solidFill>
                <a:latin typeface="Amazon Ember" panose="020B0603020204020204" pitchFamily="34" charset="0"/>
                <a:ea typeface="Amazon Ember" panose="020B0603020204020204" pitchFamily="34" charset="0"/>
                <a:cs typeface="Amazon Ember" panose="020B0603020204020204" pitchFamily="34" charset="0"/>
              </a:rPr>
            </a:br>
            <a:r>
              <a:rPr lang="en-US" sz="2800" b="1" dirty="0">
                <a:solidFill>
                  <a:srgbClr val="69AF34"/>
                </a:solidFill>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7" name="Rectangle 6">
            <a:extLst>
              <a:ext uri="{FF2B5EF4-FFF2-40B4-BE49-F238E27FC236}">
                <a16:creationId xmlns:a16="http://schemas.microsoft.com/office/drawing/2014/main" id="{55E9CEC7-9E7D-8A46-988A-CC089BABB6D7}"/>
              </a:ext>
            </a:extLst>
          </p:cNvPr>
          <p:cNvSpPr/>
          <p:nvPr/>
        </p:nvSpPr>
        <p:spPr>
          <a:xfrm>
            <a:off x="10414414" y="4787120"/>
            <a:ext cx="1693092" cy="954107"/>
          </a:xfrm>
          <a:prstGeom prst="rect">
            <a:avLst/>
          </a:prstGeom>
        </p:spPr>
        <p:txBody>
          <a:bodyPr wrap="none">
            <a:spAutoFit/>
          </a:bodyPr>
          <a:lstStyle/>
          <a:p>
            <a:pPr algn="ctr" defTabSz="541902" eaLnBrk="1" fontAlgn="auto" hangingPunct="1">
              <a:spcBef>
                <a:spcPts val="0"/>
              </a:spcBef>
              <a:spcAft>
                <a:spcPts val="0"/>
              </a:spcAft>
            </a:pP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Incident</a:t>
            </a:r>
            <a:b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2800" b="1"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response</a:t>
            </a:r>
          </a:p>
        </p:txBody>
      </p:sp>
      <p:sp>
        <p:nvSpPr>
          <p:cNvPr id="8" name="Rectangle 7">
            <a:extLst>
              <a:ext uri="{FF2B5EF4-FFF2-40B4-BE49-F238E27FC236}">
                <a16:creationId xmlns:a16="http://schemas.microsoft.com/office/drawing/2014/main" id="{3A49E17F-5BCC-BD49-B60A-D88B9CC301E2}"/>
              </a:ext>
            </a:extLst>
          </p:cNvPr>
          <p:cNvSpPr/>
          <p:nvPr/>
        </p:nvSpPr>
        <p:spPr>
          <a:xfrm>
            <a:off x="8370486" y="4787120"/>
            <a:ext cx="1949573" cy="954107"/>
          </a:xfrm>
          <a:prstGeom prst="rect">
            <a:avLst/>
          </a:prstGeom>
        </p:spPr>
        <p:txBody>
          <a:bodyPr wrap="none">
            <a:spAutoFit/>
          </a:bodyPr>
          <a:lstStyle/>
          <a:p>
            <a:pPr algn="ctr" defTabSz="541902" eaLnBrk="1" fontAlgn="auto" hangingPunct="1">
              <a:spcBef>
                <a:spcPts val="0"/>
              </a:spcBef>
              <a:spcAft>
                <a:spcPts val="0"/>
              </a:spcAft>
            </a:pPr>
            <a:r>
              <a:rPr lang="en-US" sz="2800" b="1" dirty="0">
                <a:solidFill>
                  <a:srgbClr val="EB5F07"/>
                </a:solidFill>
                <a:latin typeface="Amazon Ember" panose="020B0603020204020204" pitchFamily="34" charset="0"/>
                <a:ea typeface="Amazon Ember" panose="020B0603020204020204" pitchFamily="34" charset="0"/>
                <a:cs typeface="Amazon Ember" panose="020B0603020204020204" pitchFamily="34" charset="0"/>
              </a:rPr>
              <a:t>Data</a:t>
            </a:r>
            <a:br>
              <a:rPr lang="en-US" sz="2800" b="1" dirty="0">
                <a:solidFill>
                  <a:srgbClr val="EB5F07"/>
                </a:solidFill>
                <a:latin typeface="Amazon Ember" panose="020B0603020204020204" pitchFamily="34" charset="0"/>
                <a:ea typeface="Amazon Ember" panose="020B0603020204020204" pitchFamily="34" charset="0"/>
                <a:cs typeface="Amazon Ember" panose="020B0603020204020204" pitchFamily="34" charset="0"/>
              </a:rPr>
            </a:br>
            <a:r>
              <a:rPr lang="en-US" sz="2800" b="1" dirty="0">
                <a:solidFill>
                  <a:srgbClr val="EB5F07"/>
                </a:solidFill>
                <a:latin typeface="Amazon Ember" panose="020B0603020204020204" pitchFamily="34" charset="0"/>
                <a:ea typeface="Amazon Ember" panose="020B0603020204020204" pitchFamily="34" charset="0"/>
                <a:cs typeface="Amazon Ember" panose="020B0603020204020204" pitchFamily="34" charset="0"/>
              </a:rPr>
              <a:t>protection</a:t>
            </a:r>
          </a:p>
        </p:txBody>
      </p:sp>
      <p:pic>
        <p:nvPicPr>
          <p:cNvPr id="9" name="Picture 8">
            <a:extLst>
              <a:ext uri="{FF2B5EF4-FFF2-40B4-BE49-F238E27FC236}">
                <a16:creationId xmlns:a16="http://schemas.microsoft.com/office/drawing/2014/main" id="{D30D78A5-2B44-9E4A-A730-9536F54965D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94626" y="2784646"/>
            <a:ext cx="1732669" cy="1732669"/>
          </a:xfrm>
          <a:prstGeom prst="rect">
            <a:avLst/>
          </a:prstGeom>
        </p:spPr>
      </p:pic>
      <p:sp>
        <p:nvSpPr>
          <p:cNvPr id="10" name="Rectangle 9">
            <a:extLst>
              <a:ext uri="{FF2B5EF4-FFF2-40B4-BE49-F238E27FC236}">
                <a16:creationId xmlns:a16="http://schemas.microsoft.com/office/drawing/2014/main" id="{8ACC535F-A25E-114E-9C4C-9AB2E226525C}"/>
              </a:ext>
            </a:extLst>
          </p:cNvPr>
          <p:cNvSpPr/>
          <p:nvPr/>
        </p:nvSpPr>
        <p:spPr>
          <a:xfrm>
            <a:off x="2046763" y="1893867"/>
            <a:ext cx="10426592" cy="462416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1902" eaLnBrk="1" fontAlgn="auto" hangingPunct="1">
              <a:spcBef>
                <a:spcPts val="0"/>
              </a:spcBef>
              <a:spcAft>
                <a:spcPts val="0"/>
              </a:spcAft>
            </a:pPr>
            <a:endParaRPr lang="en-US" dirty="0">
              <a:solidFill>
                <a:srgbClr val="FFFFFF"/>
              </a:solidFill>
            </a:endParaRPr>
          </a:p>
        </p:txBody>
      </p:sp>
      <p:pic>
        <p:nvPicPr>
          <p:cNvPr id="12" name="Picture 11">
            <a:extLst>
              <a:ext uri="{FF2B5EF4-FFF2-40B4-BE49-F238E27FC236}">
                <a16:creationId xmlns:a16="http://schemas.microsoft.com/office/drawing/2014/main" id="{D3E23981-3570-344F-81C0-00F8D4D70E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760" y="2403268"/>
            <a:ext cx="2114047" cy="2114047"/>
          </a:xfrm>
          <a:prstGeom prst="rect">
            <a:avLst/>
          </a:prstGeom>
        </p:spPr>
      </p:pic>
      <p:pic>
        <p:nvPicPr>
          <p:cNvPr id="13" name="Picture 12">
            <a:extLst>
              <a:ext uri="{FF2B5EF4-FFF2-40B4-BE49-F238E27FC236}">
                <a16:creationId xmlns:a16="http://schemas.microsoft.com/office/drawing/2014/main" id="{55ADF693-521D-3D42-9FBA-C4D9D8B51F6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80433" y="2607853"/>
            <a:ext cx="1909462" cy="1909462"/>
          </a:xfrm>
          <a:prstGeom prst="rect">
            <a:avLst/>
          </a:prstGeom>
        </p:spPr>
      </p:pic>
      <p:pic>
        <p:nvPicPr>
          <p:cNvPr id="14" name="Picture 13">
            <a:extLst>
              <a:ext uri="{FF2B5EF4-FFF2-40B4-BE49-F238E27FC236}">
                <a16:creationId xmlns:a16="http://schemas.microsoft.com/office/drawing/2014/main" id="{E928E2A9-553D-9E41-A9E3-C7B024D6F2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9059" y="2590594"/>
            <a:ext cx="1926721" cy="1926721"/>
          </a:xfrm>
          <a:prstGeom prst="rect">
            <a:avLst/>
          </a:prstGeom>
        </p:spPr>
      </p:pic>
      <p:grpSp>
        <p:nvGrpSpPr>
          <p:cNvPr id="15" name="Group 14">
            <a:extLst>
              <a:ext uri="{FF2B5EF4-FFF2-40B4-BE49-F238E27FC236}">
                <a16:creationId xmlns:a16="http://schemas.microsoft.com/office/drawing/2014/main" id="{69D21C9B-4C3D-F94A-A4DE-E259C7A480E5}"/>
              </a:ext>
            </a:extLst>
          </p:cNvPr>
          <p:cNvGrpSpPr>
            <a:grpSpLocks noChangeAspect="1"/>
          </p:cNvGrpSpPr>
          <p:nvPr/>
        </p:nvGrpSpPr>
        <p:grpSpPr>
          <a:xfrm>
            <a:off x="8440716" y="2826079"/>
            <a:ext cx="1809112" cy="1691236"/>
            <a:chOff x="7857711" y="1510795"/>
            <a:chExt cx="732800" cy="639918"/>
          </a:xfrm>
        </p:grpSpPr>
        <p:pic>
          <p:nvPicPr>
            <p:cNvPr id="16" name="Picture 15">
              <a:extLst>
                <a:ext uri="{FF2B5EF4-FFF2-40B4-BE49-F238E27FC236}">
                  <a16:creationId xmlns:a16="http://schemas.microsoft.com/office/drawing/2014/main" id="{4DF4C0AD-94B5-7743-AE99-560A9905D82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57711" y="1510795"/>
              <a:ext cx="639918" cy="639918"/>
            </a:xfrm>
            <a:prstGeom prst="rect">
              <a:avLst/>
            </a:prstGeom>
          </p:spPr>
        </p:pic>
        <p:sp>
          <p:nvSpPr>
            <p:cNvPr id="17" name="Oval 16">
              <a:extLst>
                <a:ext uri="{FF2B5EF4-FFF2-40B4-BE49-F238E27FC236}">
                  <a16:creationId xmlns:a16="http://schemas.microsoft.com/office/drawing/2014/main" id="{C3FEE6BB-B6BE-DD4A-85EC-640E84AFAE69}"/>
                </a:ext>
              </a:extLst>
            </p:cNvPr>
            <p:cNvSpPr/>
            <p:nvPr/>
          </p:nvSpPr>
          <p:spPr>
            <a:xfrm>
              <a:off x="8187982" y="1739889"/>
              <a:ext cx="402529" cy="402529"/>
            </a:xfrm>
            <a:prstGeom prst="ellipse">
              <a:avLst/>
            </a:prstGeom>
            <a:solidFill>
              <a:schemeClr val="bg1"/>
            </a:solidFill>
            <a:ln w="6350">
              <a:solidFill>
                <a:srgbClr val="4140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1902" eaLnBrk="1" fontAlgn="auto" hangingPunct="1">
                <a:spcBef>
                  <a:spcPts val="0"/>
                </a:spcBef>
                <a:spcAft>
                  <a:spcPts val="0"/>
                </a:spcAft>
              </a:pPr>
              <a:endParaRPr lang="en-US" dirty="0">
                <a:solidFill>
                  <a:srgbClr val="FFFFFF"/>
                </a:solidFill>
              </a:endParaRPr>
            </a:p>
          </p:txBody>
        </p:sp>
        <p:grpSp>
          <p:nvGrpSpPr>
            <p:cNvPr id="18" name="Group 17">
              <a:extLst>
                <a:ext uri="{FF2B5EF4-FFF2-40B4-BE49-F238E27FC236}">
                  <a16:creationId xmlns:a16="http://schemas.microsoft.com/office/drawing/2014/main" id="{4713CD6D-5E90-4C45-A5F1-E6433CCC6F88}"/>
                </a:ext>
              </a:extLst>
            </p:cNvPr>
            <p:cNvGrpSpPr/>
            <p:nvPr/>
          </p:nvGrpSpPr>
          <p:grpSpPr>
            <a:xfrm>
              <a:off x="8333067" y="1828626"/>
              <a:ext cx="122541" cy="236131"/>
              <a:chOff x="6451345" y="1139554"/>
              <a:chExt cx="105684" cy="203649"/>
            </a:xfrm>
          </p:grpSpPr>
          <p:sp>
            <p:nvSpPr>
              <p:cNvPr id="19" name="Oval 18">
                <a:extLst>
                  <a:ext uri="{FF2B5EF4-FFF2-40B4-BE49-F238E27FC236}">
                    <a16:creationId xmlns:a16="http://schemas.microsoft.com/office/drawing/2014/main" id="{F42A910C-EFA2-0E48-9B6D-84FEE448B945}"/>
                  </a:ext>
                </a:extLst>
              </p:cNvPr>
              <p:cNvSpPr/>
              <p:nvPr/>
            </p:nvSpPr>
            <p:spPr>
              <a:xfrm>
                <a:off x="6451345" y="1139554"/>
                <a:ext cx="105684" cy="105684"/>
              </a:xfrm>
              <a:prstGeom prst="ellipse">
                <a:avLst/>
              </a:prstGeom>
              <a:solidFill>
                <a:srgbClr val="CBD5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1902" eaLnBrk="1" fontAlgn="auto" hangingPunct="1">
                  <a:spcBef>
                    <a:spcPts val="0"/>
                  </a:spcBef>
                  <a:spcAft>
                    <a:spcPts val="0"/>
                  </a:spcAft>
                </a:pPr>
                <a:endParaRPr lang="en-US" dirty="0">
                  <a:solidFill>
                    <a:srgbClr val="FFFFFF"/>
                  </a:solidFill>
                </a:endParaRPr>
              </a:p>
            </p:txBody>
          </p:sp>
          <p:sp>
            <p:nvSpPr>
              <p:cNvPr id="20" name="Trapezoid 19">
                <a:extLst>
                  <a:ext uri="{FF2B5EF4-FFF2-40B4-BE49-F238E27FC236}">
                    <a16:creationId xmlns:a16="http://schemas.microsoft.com/office/drawing/2014/main" id="{10E036D1-33A7-4A46-AC17-1CA3FDCBAD8D}"/>
                  </a:ext>
                </a:extLst>
              </p:cNvPr>
              <p:cNvSpPr/>
              <p:nvPr/>
            </p:nvSpPr>
            <p:spPr>
              <a:xfrm>
                <a:off x="6465832" y="1212948"/>
                <a:ext cx="76710" cy="130255"/>
              </a:xfrm>
              <a:prstGeom prst="trapezoid">
                <a:avLst/>
              </a:prstGeom>
              <a:solidFill>
                <a:srgbClr val="CBD5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1902" eaLnBrk="1" fontAlgn="auto" hangingPunct="1">
                  <a:spcBef>
                    <a:spcPts val="0"/>
                  </a:spcBef>
                  <a:spcAft>
                    <a:spcPts val="0"/>
                  </a:spcAft>
                </a:pPr>
                <a:endParaRPr lang="en-US" dirty="0">
                  <a:solidFill>
                    <a:srgbClr val="FFFFFF"/>
                  </a:solidFill>
                </a:endParaRPr>
              </a:p>
            </p:txBody>
          </p:sp>
        </p:grpSp>
      </p:grpSp>
      <p:sp>
        <p:nvSpPr>
          <p:cNvPr id="21" name="Rectangle 20">
            <a:extLst>
              <a:ext uri="{FF2B5EF4-FFF2-40B4-BE49-F238E27FC236}">
                <a16:creationId xmlns:a16="http://schemas.microsoft.com/office/drawing/2014/main" id="{ADA4E477-9F60-A04D-8DEB-C780F66A9BAC}"/>
              </a:ext>
            </a:extLst>
          </p:cNvPr>
          <p:cNvSpPr/>
          <p:nvPr/>
        </p:nvSpPr>
        <p:spPr>
          <a:xfrm>
            <a:off x="10346159" y="6124899"/>
            <a:ext cx="1956126" cy="666004"/>
          </a:xfrm>
          <a:prstGeom prst="rect">
            <a:avLst/>
          </a:prstGeom>
          <a:solidFill>
            <a:srgbClr val="1D516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Respond swiftly</a:t>
            </a: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460CCFF7-4525-3B4C-AA8E-CEFE2DEB3DAC}"/>
              </a:ext>
            </a:extLst>
          </p:cNvPr>
          <p:cNvSpPr/>
          <p:nvPr/>
        </p:nvSpPr>
        <p:spPr>
          <a:xfrm>
            <a:off x="4301486" y="6125992"/>
            <a:ext cx="1995226" cy="666005"/>
          </a:xfrm>
          <a:prstGeom prst="rect">
            <a:avLst/>
          </a:prstGeom>
          <a:solidFill>
            <a:srgbClr val="1D516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Gain visibility</a:t>
            </a: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a:extLst>
              <a:ext uri="{FF2B5EF4-FFF2-40B4-BE49-F238E27FC236}">
                <a16:creationId xmlns:a16="http://schemas.microsoft.com/office/drawing/2014/main" id="{4F34AB9B-E782-9742-8F4E-8D2A80D6136E}"/>
              </a:ext>
            </a:extLst>
          </p:cNvPr>
          <p:cNvSpPr/>
          <p:nvPr/>
        </p:nvSpPr>
        <p:spPr>
          <a:xfrm>
            <a:off x="8321437" y="6124899"/>
            <a:ext cx="2024721" cy="666005"/>
          </a:xfrm>
          <a:prstGeom prst="rect">
            <a:avLst/>
          </a:prstGeom>
          <a:solidFill>
            <a:srgbClr val="1D516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Encrypt your data</a:t>
            </a: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89974850-2A82-B042-B8CB-EB1852CCE4F0}"/>
              </a:ext>
            </a:extLst>
          </p:cNvPr>
          <p:cNvSpPr/>
          <p:nvPr/>
        </p:nvSpPr>
        <p:spPr>
          <a:xfrm>
            <a:off x="6296713" y="6124898"/>
            <a:ext cx="2024723" cy="666005"/>
          </a:xfrm>
          <a:prstGeom prst="rect">
            <a:avLst/>
          </a:prstGeom>
          <a:solidFill>
            <a:srgbClr val="1D516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Protect your cloud infra</a:t>
            </a: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ectangle 24">
            <a:extLst>
              <a:ext uri="{FF2B5EF4-FFF2-40B4-BE49-F238E27FC236}">
                <a16:creationId xmlns:a16="http://schemas.microsoft.com/office/drawing/2014/main" id="{26F83589-1468-CE4E-ADD7-8BAC5E9D5D8D}"/>
              </a:ext>
            </a:extLst>
          </p:cNvPr>
          <p:cNvSpPr/>
          <p:nvPr/>
        </p:nvSpPr>
        <p:spPr>
          <a:xfrm>
            <a:off x="2187438" y="6124897"/>
            <a:ext cx="2114047" cy="666006"/>
          </a:xfrm>
          <a:prstGeom prst="rect">
            <a:avLst/>
          </a:prstGeom>
          <a:solidFill>
            <a:srgbClr val="1D516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Control systems access</a:t>
            </a: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032738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Machine learning and data science</a:t>
            </a:r>
          </a:p>
        </p:txBody>
      </p:sp>
      <p:graphicFrame>
        <p:nvGraphicFramePr>
          <p:cNvPr id="9" name="Diagram 8">
            <a:extLst>
              <a:ext uri="{FF2B5EF4-FFF2-40B4-BE49-F238E27FC236}">
                <a16:creationId xmlns:a16="http://schemas.microsoft.com/office/drawing/2014/main" id="{2174533B-D191-7546-87CC-2292EE97EF7F}"/>
              </a:ext>
            </a:extLst>
          </p:cNvPr>
          <p:cNvGraphicFramePr/>
          <p:nvPr>
            <p:extLst>
              <p:ext uri="{D42A27DB-BD31-4B8C-83A1-F6EECF244321}">
                <p14:modId xmlns:p14="http://schemas.microsoft.com/office/powerpoint/2010/main" val="1765091746"/>
              </p:ext>
            </p:extLst>
          </p:nvPr>
        </p:nvGraphicFramePr>
        <p:xfrm>
          <a:off x="844061" y="1172308"/>
          <a:ext cx="12332676" cy="6874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FDDF95E-952B-3B4C-A974-19A09F64E1AA}"/>
              </a:ext>
            </a:extLst>
          </p:cNvPr>
          <p:cNvSpPr txBox="1"/>
          <p:nvPr/>
        </p:nvSpPr>
        <p:spPr>
          <a:xfrm>
            <a:off x="9249507" y="2154603"/>
            <a:ext cx="3657091"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Machine learning</a:t>
            </a:r>
          </a:p>
        </p:txBody>
      </p:sp>
      <p:sp>
        <p:nvSpPr>
          <p:cNvPr id="11" name="TextBox 10">
            <a:extLst>
              <a:ext uri="{FF2B5EF4-FFF2-40B4-BE49-F238E27FC236}">
                <a16:creationId xmlns:a16="http://schemas.microsoft.com/office/drawing/2014/main" id="{E4F86367-7DE0-0844-B82C-3FB3F5B55E3B}"/>
              </a:ext>
            </a:extLst>
          </p:cNvPr>
          <p:cNvSpPr txBox="1"/>
          <p:nvPr/>
        </p:nvSpPr>
        <p:spPr>
          <a:xfrm>
            <a:off x="844061" y="2174283"/>
            <a:ext cx="4419600" cy="1181862"/>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gradFill>
                  <a:gsLst>
                    <a:gs pos="2917">
                      <a:schemeClr val="tx1"/>
                    </a:gs>
                    <a:gs pos="30000">
                      <a:schemeClr val="tx1"/>
                    </a:gs>
                  </a:gsLst>
                  <a:lin ang="5400000" scaled="0"/>
                </a:gradFill>
              </a:rPr>
              <a:t>Data processing &amp; analytics</a:t>
            </a:r>
          </a:p>
        </p:txBody>
      </p:sp>
      <p:sp>
        <p:nvSpPr>
          <p:cNvPr id="12" name="TextBox 11">
            <a:extLst>
              <a:ext uri="{FF2B5EF4-FFF2-40B4-BE49-F238E27FC236}">
                <a16:creationId xmlns:a16="http://schemas.microsoft.com/office/drawing/2014/main" id="{D968A3B5-AE28-D947-B612-8EAE53BD06B8}"/>
              </a:ext>
            </a:extLst>
          </p:cNvPr>
          <p:cNvSpPr txBox="1"/>
          <p:nvPr/>
        </p:nvSpPr>
        <p:spPr>
          <a:xfrm>
            <a:off x="10429902" y="4339628"/>
            <a:ext cx="3126497" cy="794064"/>
          </a:xfrm>
          <a:prstGeom prst="rect">
            <a:avLst/>
          </a:prstGeom>
          <a:noFill/>
        </p:spPr>
        <p:txBody>
          <a:bodyPr wrap="none" lIns="182880" tIns="146304" rIns="182880" bIns="146304" rtlCol="0">
            <a:spAutoFit/>
          </a:bodyPr>
          <a:lstStyle/>
          <a:p>
            <a:pPr>
              <a:lnSpc>
                <a:spcPct val="90000"/>
              </a:lnSpc>
              <a:spcAft>
                <a:spcPts val="1800"/>
              </a:spcAft>
            </a:pPr>
            <a:r>
              <a:rPr lang="en-US" sz="3600" b="1" dirty="0">
                <a:gradFill>
                  <a:gsLst>
                    <a:gs pos="2917">
                      <a:schemeClr val="tx1"/>
                    </a:gs>
                    <a:gs pos="30000">
                      <a:schemeClr val="tx1"/>
                    </a:gs>
                  </a:gsLst>
                  <a:lin ang="5400000" scaled="0"/>
                </a:gradFill>
              </a:rPr>
              <a:t>Data science</a:t>
            </a:r>
          </a:p>
        </p:txBody>
      </p:sp>
      <p:cxnSp>
        <p:nvCxnSpPr>
          <p:cNvPr id="14" name="Straight Arrow Connector 13">
            <a:extLst>
              <a:ext uri="{FF2B5EF4-FFF2-40B4-BE49-F238E27FC236}">
                <a16:creationId xmlns:a16="http://schemas.microsoft.com/office/drawing/2014/main" id="{665E3FC9-FA1E-8943-89CA-477D44C0B1C9}"/>
              </a:ext>
            </a:extLst>
          </p:cNvPr>
          <p:cNvCxnSpPr>
            <a:cxnSpLocks/>
          </p:cNvCxnSpPr>
          <p:nvPr/>
        </p:nvCxnSpPr>
        <p:spPr>
          <a:xfrm flipH="1">
            <a:off x="8229599" y="2765214"/>
            <a:ext cx="2180492" cy="13495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609A89-F553-0441-B2D5-45B77EBF69DD}"/>
              </a:ext>
            </a:extLst>
          </p:cNvPr>
          <p:cNvCxnSpPr>
            <a:cxnSpLocks/>
          </p:cNvCxnSpPr>
          <p:nvPr/>
        </p:nvCxnSpPr>
        <p:spPr>
          <a:xfrm>
            <a:off x="4103076" y="3001108"/>
            <a:ext cx="1459778" cy="110230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E3DAC2-D63E-8B48-A416-33D27574674B}"/>
              </a:ext>
            </a:extLst>
          </p:cNvPr>
          <p:cNvSpPr txBox="1"/>
          <p:nvPr/>
        </p:nvSpPr>
        <p:spPr>
          <a:xfrm>
            <a:off x="7761077" y="6045250"/>
            <a:ext cx="2531783" cy="683264"/>
          </a:xfrm>
          <a:prstGeom prst="rect">
            <a:avLst/>
          </a:prstGeom>
          <a:noFill/>
        </p:spPr>
        <p:txBody>
          <a:bodyPr wrap="none" lIns="182880" tIns="146304" rIns="182880" bIns="146304" rtlCol="0">
            <a:spAutoFit/>
          </a:bodyPr>
          <a:lstStyle/>
          <a:p>
            <a:pPr>
              <a:lnSpc>
                <a:spcPct val="90000"/>
              </a:lnSpc>
              <a:spcAft>
                <a:spcPts val="1800"/>
              </a:spcAft>
            </a:pPr>
            <a:r>
              <a:rPr lang="en-US" sz="2800" b="1" dirty="0">
                <a:gradFill>
                  <a:gsLst>
                    <a:gs pos="2917">
                      <a:schemeClr val="tx1"/>
                    </a:gs>
                    <a:gs pos="30000">
                      <a:schemeClr val="tx1"/>
                    </a:gs>
                  </a:gsLst>
                  <a:lin ang="5400000" scaled="0"/>
                </a:gradFill>
              </a:rPr>
              <a:t>Mathematics</a:t>
            </a:r>
          </a:p>
        </p:txBody>
      </p:sp>
      <p:sp>
        <p:nvSpPr>
          <p:cNvPr id="21" name="TextBox 20">
            <a:extLst>
              <a:ext uri="{FF2B5EF4-FFF2-40B4-BE49-F238E27FC236}">
                <a16:creationId xmlns:a16="http://schemas.microsoft.com/office/drawing/2014/main" id="{574336F1-88F9-E549-999A-6D9CDBFB79EB}"/>
              </a:ext>
            </a:extLst>
          </p:cNvPr>
          <p:cNvSpPr txBox="1"/>
          <p:nvPr/>
        </p:nvSpPr>
        <p:spPr>
          <a:xfrm>
            <a:off x="3478697" y="6045250"/>
            <a:ext cx="3369046" cy="1071062"/>
          </a:xfrm>
          <a:prstGeom prst="rect">
            <a:avLst/>
          </a:prstGeom>
          <a:noFill/>
        </p:spPr>
        <p:txBody>
          <a:bodyPr wrap="square" lIns="182880" tIns="146304" rIns="182880" bIns="146304" rtlCol="0">
            <a:spAutoFit/>
          </a:bodyPr>
          <a:lstStyle/>
          <a:p>
            <a:pPr algn="ctr">
              <a:lnSpc>
                <a:spcPct val="90000"/>
              </a:lnSpc>
              <a:spcAft>
                <a:spcPts val="1800"/>
              </a:spcAft>
            </a:pPr>
            <a:r>
              <a:rPr lang="en-US" sz="2800" b="1" dirty="0">
                <a:gradFill>
                  <a:gsLst>
                    <a:gs pos="2917">
                      <a:schemeClr val="tx1"/>
                    </a:gs>
                    <a:gs pos="30000">
                      <a:schemeClr val="tx1"/>
                    </a:gs>
                  </a:gsLst>
                  <a:lin ang="5400000" scaled="0"/>
                </a:gradFill>
              </a:rPr>
              <a:t>Subject matter expertise</a:t>
            </a:r>
          </a:p>
        </p:txBody>
      </p:sp>
      <p:sp>
        <p:nvSpPr>
          <p:cNvPr id="22" name="TextBox 21">
            <a:extLst>
              <a:ext uri="{FF2B5EF4-FFF2-40B4-BE49-F238E27FC236}">
                <a16:creationId xmlns:a16="http://schemas.microsoft.com/office/drawing/2014/main" id="{BB35D2A8-DAE0-AD45-A03A-2A5D3E92FE02}"/>
              </a:ext>
            </a:extLst>
          </p:cNvPr>
          <p:cNvSpPr txBox="1"/>
          <p:nvPr/>
        </p:nvSpPr>
        <p:spPr>
          <a:xfrm>
            <a:off x="5332530" y="2071110"/>
            <a:ext cx="3407023" cy="683264"/>
          </a:xfrm>
          <a:prstGeom prst="rect">
            <a:avLst/>
          </a:prstGeom>
          <a:noFill/>
        </p:spPr>
        <p:txBody>
          <a:bodyPr wrap="none" lIns="182880" tIns="146304" rIns="182880" bIns="146304" rtlCol="0">
            <a:spAutoFit/>
          </a:bodyPr>
          <a:lstStyle/>
          <a:p>
            <a:pPr>
              <a:lnSpc>
                <a:spcPct val="90000"/>
              </a:lnSpc>
              <a:spcAft>
                <a:spcPts val="1800"/>
              </a:spcAft>
            </a:pPr>
            <a:r>
              <a:rPr lang="en-US" sz="2800" b="1" dirty="0">
                <a:gradFill>
                  <a:gsLst>
                    <a:gs pos="2917">
                      <a:schemeClr val="tx1"/>
                    </a:gs>
                    <a:gs pos="30000">
                      <a:schemeClr val="tx1"/>
                    </a:gs>
                  </a:gsLst>
                  <a:lin ang="5400000" scaled="0"/>
                </a:gradFill>
              </a:rPr>
              <a:t>Computer science</a:t>
            </a:r>
          </a:p>
        </p:txBody>
      </p:sp>
      <p:sp>
        <p:nvSpPr>
          <p:cNvPr id="23" name="Arc 22">
            <a:extLst>
              <a:ext uri="{FF2B5EF4-FFF2-40B4-BE49-F238E27FC236}">
                <a16:creationId xmlns:a16="http://schemas.microsoft.com/office/drawing/2014/main" id="{21A76904-7542-9B4C-8F0D-BFC13C4DCF07}"/>
              </a:ext>
            </a:extLst>
          </p:cNvPr>
          <p:cNvSpPr/>
          <p:nvPr/>
        </p:nvSpPr>
        <p:spPr>
          <a:xfrm rot="6748312">
            <a:off x="4915857" y="-3133233"/>
            <a:ext cx="6863623" cy="10003435"/>
          </a:xfrm>
          <a:prstGeom prst="arc">
            <a:avLst>
              <a:gd name="adj1" fmla="val 17405849"/>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465981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Types of machine learning</a:t>
            </a:r>
          </a:p>
        </p:txBody>
      </p:sp>
      <p:graphicFrame>
        <p:nvGraphicFramePr>
          <p:cNvPr id="59" name="Diagram 58">
            <a:extLst>
              <a:ext uri="{FF2B5EF4-FFF2-40B4-BE49-F238E27FC236}">
                <a16:creationId xmlns:a16="http://schemas.microsoft.com/office/drawing/2014/main" id="{1CA3A6A2-75F0-9A4F-AFC6-C42E1AD6CA79}"/>
              </a:ext>
            </a:extLst>
          </p:cNvPr>
          <p:cNvGraphicFramePr/>
          <p:nvPr>
            <p:extLst>
              <p:ext uri="{D42A27DB-BD31-4B8C-83A1-F6EECF244321}">
                <p14:modId xmlns:p14="http://schemas.microsoft.com/office/powerpoint/2010/main" val="239475863"/>
              </p:ext>
            </p:extLst>
          </p:nvPr>
        </p:nvGraphicFramePr>
        <p:xfrm>
          <a:off x="1676400" y="863599"/>
          <a:ext cx="11277600" cy="7018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34190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Machine learning—supervised</a:t>
            </a:r>
          </a:p>
        </p:txBody>
      </p:sp>
      <p:cxnSp>
        <p:nvCxnSpPr>
          <p:cNvPr id="3" name="Straight Connector 2">
            <a:extLst>
              <a:ext uri="{FF2B5EF4-FFF2-40B4-BE49-F238E27FC236}">
                <a16:creationId xmlns:a16="http://schemas.microsoft.com/office/drawing/2014/main" id="{BDCD7821-B813-A64E-ABFD-DE5837A3B912}"/>
              </a:ext>
            </a:extLst>
          </p:cNvPr>
          <p:cNvCxnSpPr/>
          <p:nvPr/>
        </p:nvCxnSpPr>
        <p:spPr>
          <a:xfrm>
            <a:off x="1767842" y="2553286"/>
            <a:ext cx="2095944" cy="402336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BAB3210-FB97-B949-839C-0E59C776423F}"/>
              </a:ext>
            </a:extLst>
          </p:cNvPr>
          <p:cNvCxnSpPr/>
          <p:nvPr/>
        </p:nvCxnSpPr>
        <p:spPr>
          <a:xfrm flipH="1">
            <a:off x="7747137" y="5145373"/>
            <a:ext cx="2" cy="104872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FEC74D-242A-F745-9D36-EF7F0DC7B20E}"/>
              </a:ext>
            </a:extLst>
          </p:cNvPr>
          <p:cNvCxnSpPr/>
          <p:nvPr/>
        </p:nvCxnSpPr>
        <p:spPr>
          <a:xfrm>
            <a:off x="5475258" y="5145372"/>
            <a:ext cx="3344453" cy="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Freeform 5">
            <a:extLst>
              <a:ext uri="{FF2B5EF4-FFF2-40B4-BE49-F238E27FC236}">
                <a16:creationId xmlns:a16="http://schemas.microsoft.com/office/drawing/2014/main" id="{5D948CA3-8516-224E-BD84-768FF7C4942C}"/>
              </a:ext>
            </a:extLst>
          </p:cNvPr>
          <p:cNvSpPr/>
          <p:nvPr/>
        </p:nvSpPr>
        <p:spPr>
          <a:xfrm>
            <a:off x="10894866" y="2714485"/>
            <a:ext cx="1705173" cy="3428587"/>
          </a:xfrm>
          <a:custGeom>
            <a:avLst/>
            <a:gdLst>
              <a:gd name="connsiteX0" fmla="*/ 0 w 1065733"/>
              <a:gd name="connsiteY0" fmla="*/ 0 h 2142867"/>
              <a:gd name="connsiteX1" fmla="*/ 358219 w 1065733"/>
              <a:gd name="connsiteY1" fmla="*/ 433633 h 2142867"/>
              <a:gd name="connsiteX2" fmla="*/ 414780 w 1065733"/>
              <a:gd name="connsiteY2" fmla="*/ 1168924 h 2142867"/>
              <a:gd name="connsiteX3" fmla="*/ 593889 w 1065733"/>
              <a:gd name="connsiteY3" fmla="*/ 1555423 h 2142867"/>
              <a:gd name="connsiteX4" fmla="*/ 942681 w 1065733"/>
              <a:gd name="connsiteY4" fmla="*/ 1753386 h 2142867"/>
              <a:gd name="connsiteX5" fmla="*/ 1036949 w 1065733"/>
              <a:gd name="connsiteY5" fmla="*/ 2102177 h 2142867"/>
              <a:gd name="connsiteX6" fmla="*/ 1065229 w 1065733"/>
              <a:gd name="connsiteY6" fmla="*/ 2139885 h 2142867"/>
              <a:gd name="connsiteX7" fmla="*/ 1055802 w 1065733"/>
              <a:gd name="connsiteY7" fmla="*/ 2139885 h 2142867"/>
              <a:gd name="connsiteX8" fmla="*/ 1065229 w 1065733"/>
              <a:gd name="connsiteY8" fmla="*/ 2139885 h 214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733" h="2142867">
                <a:moveTo>
                  <a:pt x="0" y="0"/>
                </a:moveTo>
                <a:cubicBezTo>
                  <a:pt x="144544" y="119406"/>
                  <a:pt x="289089" y="238812"/>
                  <a:pt x="358219" y="433633"/>
                </a:cubicBezTo>
                <a:cubicBezTo>
                  <a:pt x="427349" y="628454"/>
                  <a:pt x="375502" y="981959"/>
                  <a:pt x="414780" y="1168924"/>
                </a:cubicBezTo>
                <a:cubicBezTo>
                  <a:pt x="454058" y="1355889"/>
                  <a:pt x="505906" y="1458013"/>
                  <a:pt x="593889" y="1555423"/>
                </a:cubicBezTo>
                <a:cubicBezTo>
                  <a:pt x="681873" y="1652833"/>
                  <a:pt x="868838" y="1662260"/>
                  <a:pt x="942681" y="1753386"/>
                </a:cubicBezTo>
                <a:cubicBezTo>
                  <a:pt x="1016524" y="1844512"/>
                  <a:pt x="1016524" y="2037761"/>
                  <a:pt x="1036949" y="2102177"/>
                </a:cubicBezTo>
                <a:cubicBezTo>
                  <a:pt x="1057374" y="2166593"/>
                  <a:pt x="1062087" y="2133600"/>
                  <a:pt x="1065229" y="2139885"/>
                </a:cubicBezTo>
                <a:cubicBezTo>
                  <a:pt x="1068371" y="2146170"/>
                  <a:pt x="1055802" y="2139885"/>
                  <a:pt x="1055802" y="2139885"/>
                </a:cubicBezTo>
                <a:lnTo>
                  <a:pt x="1065229" y="2139885"/>
                </a:lnTo>
              </a:path>
            </a:pathLst>
          </a:cu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nvGrpSpPr>
          <p:cNvPr id="7" name="Group 6">
            <a:extLst>
              <a:ext uri="{FF2B5EF4-FFF2-40B4-BE49-F238E27FC236}">
                <a16:creationId xmlns:a16="http://schemas.microsoft.com/office/drawing/2014/main" id="{0D945F2B-8DF1-EA4E-AE6D-9B4C0884F67E}"/>
              </a:ext>
            </a:extLst>
          </p:cNvPr>
          <p:cNvGrpSpPr/>
          <p:nvPr/>
        </p:nvGrpSpPr>
        <p:grpSpPr>
          <a:xfrm>
            <a:off x="4951661" y="2919046"/>
            <a:ext cx="4145282" cy="3858474"/>
            <a:chOff x="3094788" y="1428750"/>
            <a:chExt cx="2590801" cy="2411546"/>
          </a:xfrm>
        </p:grpSpPr>
        <p:cxnSp>
          <p:nvCxnSpPr>
            <p:cNvPr id="8" name="Straight Connector 7">
              <a:extLst>
                <a:ext uri="{FF2B5EF4-FFF2-40B4-BE49-F238E27FC236}">
                  <a16:creationId xmlns:a16="http://schemas.microsoft.com/office/drawing/2014/main" id="{E3A4397E-9A9F-8648-9863-D21289A58D8B}"/>
                </a:ext>
              </a:extLst>
            </p:cNvPr>
            <p:cNvCxnSpPr/>
            <p:nvPr/>
          </p:nvCxnSpPr>
          <p:spPr>
            <a:xfrm>
              <a:off x="3399589"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63AFF0-967D-6A43-9673-23CBB33639F2}"/>
                </a:ext>
              </a:extLst>
            </p:cNvPr>
            <p:cNvCxnSpPr/>
            <p:nvPr/>
          </p:nvCxnSpPr>
          <p:spPr>
            <a:xfrm>
              <a:off x="3094788"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B2F67CE-1ADA-D04C-811D-1CDE3540904C}"/>
                </a:ext>
              </a:extLst>
            </p:cNvPr>
            <p:cNvSpPr/>
            <p:nvPr/>
          </p:nvSpPr>
          <p:spPr>
            <a:xfrm>
              <a:off x="4847389"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1" name="Rectangle 10">
              <a:extLst>
                <a:ext uri="{FF2B5EF4-FFF2-40B4-BE49-F238E27FC236}">
                  <a16:creationId xmlns:a16="http://schemas.microsoft.com/office/drawing/2014/main" id="{84C16A10-9D15-324F-A106-2A76F7A86768}"/>
                </a:ext>
              </a:extLst>
            </p:cNvPr>
            <p:cNvSpPr/>
            <p:nvPr/>
          </p:nvSpPr>
          <p:spPr>
            <a:xfrm>
              <a:off x="4564389"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2" name="Rectangle 11">
              <a:extLst>
                <a:ext uri="{FF2B5EF4-FFF2-40B4-BE49-F238E27FC236}">
                  <a16:creationId xmlns:a16="http://schemas.microsoft.com/office/drawing/2014/main" id="{504F9862-674A-F84A-8266-439C92B03052}"/>
                </a:ext>
              </a:extLst>
            </p:cNvPr>
            <p:cNvSpPr/>
            <p:nvPr/>
          </p:nvSpPr>
          <p:spPr>
            <a:xfrm>
              <a:off x="5152189"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3" name="Rectangle 12">
              <a:extLst>
                <a:ext uri="{FF2B5EF4-FFF2-40B4-BE49-F238E27FC236}">
                  <a16:creationId xmlns:a16="http://schemas.microsoft.com/office/drawing/2014/main" id="{686BB37E-3477-E243-9CDD-CBF186DD7EF5}"/>
                </a:ext>
              </a:extLst>
            </p:cNvPr>
            <p:cNvSpPr/>
            <p:nvPr/>
          </p:nvSpPr>
          <p:spPr>
            <a:xfrm>
              <a:off x="4825590"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4" name="Oval 13">
              <a:extLst>
                <a:ext uri="{FF2B5EF4-FFF2-40B4-BE49-F238E27FC236}">
                  <a16:creationId xmlns:a16="http://schemas.microsoft.com/office/drawing/2014/main" id="{FB421F7F-6A4C-4248-A424-473C7A5D829E}"/>
                </a:ext>
              </a:extLst>
            </p:cNvPr>
            <p:cNvSpPr/>
            <p:nvPr/>
          </p:nvSpPr>
          <p:spPr>
            <a:xfrm>
              <a:off x="3667075" y="191259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5" name="Oval 14">
              <a:extLst>
                <a:ext uri="{FF2B5EF4-FFF2-40B4-BE49-F238E27FC236}">
                  <a16:creationId xmlns:a16="http://schemas.microsoft.com/office/drawing/2014/main" id="{E75D14B5-B66D-584E-8DBA-EA758A9F6106}"/>
                </a:ext>
              </a:extLst>
            </p:cNvPr>
            <p:cNvSpPr/>
            <p:nvPr/>
          </p:nvSpPr>
          <p:spPr>
            <a:xfrm>
              <a:off x="3990924" y="1828654"/>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6" name="Oval 15">
              <a:extLst>
                <a:ext uri="{FF2B5EF4-FFF2-40B4-BE49-F238E27FC236}">
                  <a16:creationId xmlns:a16="http://schemas.microsoft.com/office/drawing/2014/main" id="{32FE0348-6DEE-444E-BFD9-A0CDE92EF6FA}"/>
                </a:ext>
              </a:extLst>
            </p:cNvPr>
            <p:cNvSpPr/>
            <p:nvPr/>
          </p:nvSpPr>
          <p:spPr>
            <a:xfrm>
              <a:off x="3731492" y="2507195"/>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7" name="Oval 16">
              <a:extLst>
                <a:ext uri="{FF2B5EF4-FFF2-40B4-BE49-F238E27FC236}">
                  <a16:creationId xmlns:a16="http://schemas.microsoft.com/office/drawing/2014/main" id="{8C33CD4C-26D4-5E40-A678-AEDFABAF3903}"/>
                </a:ext>
              </a:extLst>
            </p:cNvPr>
            <p:cNvSpPr/>
            <p:nvPr/>
          </p:nvSpPr>
          <p:spPr>
            <a:xfrm>
              <a:off x="4160805" y="293483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8" name="Oval 17">
              <a:extLst>
                <a:ext uri="{FF2B5EF4-FFF2-40B4-BE49-F238E27FC236}">
                  <a16:creationId xmlns:a16="http://schemas.microsoft.com/office/drawing/2014/main" id="{4BE76C0A-D600-3042-BE94-0B389C109D5E}"/>
                </a:ext>
              </a:extLst>
            </p:cNvPr>
            <p:cNvSpPr/>
            <p:nvPr/>
          </p:nvSpPr>
          <p:spPr>
            <a:xfrm>
              <a:off x="3921312" y="318732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9" name="Oval 18">
              <a:extLst>
                <a:ext uri="{FF2B5EF4-FFF2-40B4-BE49-F238E27FC236}">
                  <a16:creationId xmlns:a16="http://schemas.microsoft.com/office/drawing/2014/main" id="{CC6191CE-85E6-1D4E-AF6D-5BD512489896}"/>
                </a:ext>
              </a:extLst>
            </p:cNvPr>
            <p:cNvSpPr/>
            <p:nvPr/>
          </p:nvSpPr>
          <p:spPr>
            <a:xfrm>
              <a:off x="4370986" y="316405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0" name="Rectangle 19">
              <a:extLst>
                <a:ext uri="{FF2B5EF4-FFF2-40B4-BE49-F238E27FC236}">
                  <a16:creationId xmlns:a16="http://schemas.microsoft.com/office/drawing/2014/main" id="{862984C2-1F26-A147-AB45-1C0CB977F935}"/>
                </a:ext>
              </a:extLst>
            </p:cNvPr>
            <p:cNvSpPr/>
            <p:nvPr/>
          </p:nvSpPr>
          <p:spPr>
            <a:xfrm>
              <a:off x="5228389"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grpSp>
        <p:nvGrpSpPr>
          <p:cNvPr id="21" name="Group 20">
            <a:extLst>
              <a:ext uri="{FF2B5EF4-FFF2-40B4-BE49-F238E27FC236}">
                <a16:creationId xmlns:a16="http://schemas.microsoft.com/office/drawing/2014/main" id="{0967FBFC-3B8A-E149-92E6-B35896DE7145}"/>
              </a:ext>
            </a:extLst>
          </p:cNvPr>
          <p:cNvGrpSpPr/>
          <p:nvPr/>
        </p:nvGrpSpPr>
        <p:grpSpPr>
          <a:xfrm>
            <a:off x="9565663" y="2919046"/>
            <a:ext cx="4145282" cy="3858474"/>
            <a:chOff x="3094788" y="1428750"/>
            <a:chExt cx="2590801" cy="2411546"/>
          </a:xfrm>
        </p:grpSpPr>
        <p:cxnSp>
          <p:nvCxnSpPr>
            <p:cNvPr id="22" name="Straight Connector 21">
              <a:extLst>
                <a:ext uri="{FF2B5EF4-FFF2-40B4-BE49-F238E27FC236}">
                  <a16:creationId xmlns:a16="http://schemas.microsoft.com/office/drawing/2014/main" id="{C38E46AE-265E-DB43-ADA9-DB8112ABDD2C}"/>
                </a:ext>
              </a:extLst>
            </p:cNvPr>
            <p:cNvCxnSpPr/>
            <p:nvPr/>
          </p:nvCxnSpPr>
          <p:spPr>
            <a:xfrm>
              <a:off x="3399589"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DF357A-C62D-6B43-88C7-3C13C100F51F}"/>
                </a:ext>
              </a:extLst>
            </p:cNvPr>
            <p:cNvCxnSpPr/>
            <p:nvPr/>
          </p:nvCxnSpPr>
          <p:spPr>
            <a:xfrm>
              <a:off x="3094788"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80B1C86-C682-1D45-A33F-EE338F023E8A}"/>
                </a:ext>
              </a:extLst>
            </p:cNvPr>
            <p:cNvSpPr/>
            <p:nvPr/>
          </p:nvSpPr>
          <p:spPr>
            <a:xfrm>
              <a:off x="4847389"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5" name="Rectangle 24">
              <a:extLst>
                <a:ext uri="{FF2B5EF4-FFF2-40B4-BE49-F238E27FC236}">
                  <a16:creationId xmlns:a16="http://schemas.microsoft.com/office/drawing/2014/main" id="{BA7F39C3-5C6B-2249-A737-9D909F3E6D38}"/>
                </a:ext>
              </a:extLst>
            </p:cNvPr>
            <p:cNvSpPr/>
            <p:nvPr/>
          </p:nvSpPr>
          <p:spPr>
            <a:xfrm>
              <a:off x="4564389"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6" name="Rectangle 25">
              <a:extLst>
                <a:ext uri="{FF2B5EF4-FFF2-40B4-BE49-F238E27FC236}">
                  <a16:creationId xmlns:a16="http://schemas.microsoft.com/office/drawing/2014/main" id="{50CFA4F3-4760-DD40-8417-42D83B864FB9}"/>
                </a:ext>
              </a:extLst>
            </p:cNvPr>
            <p:cNvSpPr/>
            <p:nvPr/>
          </p:nvSpPr>
          <p:spPr>
            <a:xfrm>
              <a:off x="5152189"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7" name="Rectangle 26">
              <a:extLst>
                <a:ext uri="{FF2B5EF4-FFF2-40B4-BE49-F238E27FC236}">
                  <a16:creationId xmlns:a16="http://schemas.microsoft.com/office/drawing/2014/main" id="{FC0C69A5-4310-1E4B-AFB3-0FBF60A5259D}"/>
                </a:ext>
              </a:extLst>
            </p:cNvPr>
            <p:cNvSpPr/>
            <p:nvPr/>
          </p:nvSpPr>
          <p:spPr>
            <a:xfrm>
              <a:off x="4825590"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8" name="Oval 27">
              <a:extLst>
                <a:ext uri="{FF2B5EF4-FFF2-40B4-BE49-F238E27FC236}">
                  <a16:creationId xmlns:a16="http://schemas.microsoft.com/office/drawing/2014/main" id="{28D787DE-76FC-FF4A-AD24-274BB7C71771}"/>
                </a:ext>
              </a:extLst>
            </p:cNvPr>
            <p:cNvSpPr/>
            <p:nvPr/>
          </p:nvSpPr>
          <p:spPr>
            <a:xfrm>
              <a:off x="3667075" y="191259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9" name="Oval 28">
              <a:extLst>
                <a:ext uri="{FF2B5EF4-FFF2-40B4-BE49-F238E27FC236}">
                  <a16:creationId xmlns:a16="http://schemas.microsoft.com/office/drawing/2014/main" id="{E8D80C2A-25AB-8D4A-A16D-9CD552DBCDB1}"/>
                </a:ext>
              </a:extLst>
            </p:cNvPr>
            <p:cNvSpPr/>
            <p:nvPr/>
          </p:nvSpPr>
          <p:spPr>
            <a:xfrm>
              <a:off x="3990924" y="1828654"/>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0" name="Oval 29">
              <a:extLst>
                <a:ext uri="{FF2B5EF4-FFF2-40B4-BE49-F238E27FC236}">
                  <a16:creationId xmlns:a16="http://schemas.microsoft.com/office/drawing/2014/main" id="{3107607A-70F0-F84E-9FF5-87EDF97E0795}"/>
                </a:ext>
              </a:extLst>
            </p:cNvPr>
            <p:cNvSpPr/>
            <p:nvPr/>
          </p:nvSpPr>
          <p:spPr>
            <a:xfrm>
              <a:off x="3731492" y="2507195"/>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1" name="Oval 30">
              <a:extLst>
                <a:ext uri="{FF2B5EF4-FFF2-40B4-BE49-F238E27FC236}">
                  <a16:creationId xmlns:a16="http://schemas.microsoft.com/office/drawing/2014/main" id="{4CC96F37-E85A-6344-B85C-80DD1A950D6F}"/>
                </a:ext>
              </a:extLst>
            </p:cNvPr>
            <p:cNvSpPr/>
            <p:nvPr/>
          </p:nvSpPr>
          <p:spPr>
            <a:xfrm>
              <a:off x="4160805" y="293483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2" name="Oval 31">
              <a:extLst>
                <a:ext uri="{FF2B5EF4-FFF2-40B4-BE49-F238E27FC236}">
                  <a16:creationId xmlns:a16="http://schemas.microsoft.com/office/drawing/2014/main" id="{BA60F058-0793-5C44-95AD-B07BF3F1B82C}"/>
                </a:ext>
              </a:extLst>
            </p:cNvPr>
            <p:cNvSpPr/>
            <p:nvPr/>
          </p:nvSpPr>
          <p:spPr>
            <a:xfrm>
              <a:off x="3921312" y="318732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3" name="Oval 32">
              <a:extLst>
                <a:ext uri="{FF2B5EF4-FFF2-40B4-BE49-F238E27FC236}">
                  <a16:creationId xmlns:a16="http://schemas.microsoft.com/office/drawing/2014/main" id="{024C2510-9A47-364E-B758-5B4EC2D441C1}"/>
                </a:ext>
              </a:extLst>
            </p:cNvPr>
            <p:cNvSpPr/>
            <p:nvPr/>
          </p:nvSpPr>
          <p:spPr>
            <a:xfrm>
              <a:off x="4370986" y="316405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4" name="Rectangle 33">
              <a:extLst>
                <a:ext uri="{FF2B5EF4-FFF2-40B4-BE49-F238E27FC236}">
                  <a16:creationId xmlns:a16="http://schemas.microsoft.com/office/drawing/2014/main" id="{C07F6C70-0F49-3041-AA3D-2F2D152A9DBB}"/>
                </a:ext>
              </a:extLst>
            </p:cNvPr>
            <p:cNvSpPr/>
            <p:nvPr/>
          </p:nvSpPr>
          <p:spPr>
            <a:xfrm>
              <a:off x="5228389"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grpSp>
        <p:nvGrpSpPr>
          <p:cNvPr id="35" name="Group 34">
            <a:extLst>
              <a:ext uri="{FF2B5EF4-FFF2-40B4-BE49-F238E27FC236}">
                <a16:creationId xmlns:a16="http://schemas.microsoft.com/office/drawing/2014/main" id="{2980BDD1-B8FA-E043-BEF4-9B1709ADE59C}"/>
              </a:ext>
            </a:extLst>
          </p:cNvPr>
          <p:cNvGrpSpPr/>
          <p:nvPr/>
        </p:nvGrpSpPr>
        <p:grpSpPr>
          <a:xfrm>
            <a:off x="450025" y="2919046"/>
            <a:ext cx="4145282" cy="3858474"/>
            <a:chOff x="3094788" y="1428750"/>
            <a:chExt cx="2590801" cy="2411546"/>
          </a:xfrm>
        </p:grpSpPr>
        <p:cxnSp>
          <p:nvCxnSpPr>
            <p:cNvPr id="36" name="Straight Connector 35">
              <a:extLst>
                <a:ext uri="{FF2B5EF4-FFF2-40B4-BE49-F238E27FC236}">
                  <a16:creationId xmlns:a16="http://schemas.microsoft.com/office/drawing/2014/main" id="{EB4EF05B-1697-3347-8E33-A1170B8FE9E1}"/>
                </a:ext>
              </a:extLst>
            </p:cNvPr>
            <p:cNvCxnSpPr/>
            <p:nvPr/>
          </p:nvCxnSpPr>
          <p:spPr>
            <a:xfrm>
              <a:off x="3399589"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EB86D3-36CC-8E4E-AE93-CB5759056F98}"/>
                </a:ext>
              </a:extLst>
            </p:cNvPr>
            <p:cNvCxnSpPr/>
            <p:nvPr/>
          </p:nvCxnSpPr>
          <p:spPr>
            <a:xfrm>
              <a:off x="3094788"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D029642-C266-E74D-A3D1-5D181EE9F803}"/>
                </a:ext>
              </a:extLst>
            </p:cNvPr>
            <p:cNvSpPr/>
            <p:nvPr/>
          </p:nvSpPr>
          <p:spPr>
            <a:xfrm>
              <a:off x="4847389"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9" name="Rectangle 38">
              <a:extLst>
                <a:ext uri="{FF2B5EF4-FFF2-40B4-BE49-F238E27FC236}">
                  <a16:creationId xmlns:a16="http://schemas.microsoft.com/office/drawing/2014/main" id="{3E217EE8-1E72-3841-BC92-ECEA9E332D1E}"/>
                </a:ext>
              </a:extLst>
            </p:cNvPr>
            <p:cNvSpPr/>
            <p:nvPr/>
          </p:nvSpPr>
          <p:spPr>
            <a:xfrm>
              <a:off x="4564389"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0" name="Rectangle 39">
              <a:extLst>
                <a:ext uri="{FF2B5EF4-FFF2-40B4-BE49-F238E27FC236}">
                  <a16:creationId xmlns:a16="http://schemas.microsoft.com/office/drawing/2014/main" id="{D9E816A9-42F7-8345-8B12-09F83E798044}"/>
                </a:ext>
              </a:extLst>
            </p:cNvPr>
            <p:cNvSpPr/>
            <p:nvPr/>
          </p:nvSpPr>
          <p:spPr>
            <a:xfrm>
              <a:off x="5152189"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1" name="Rectangle 40">
              <a:extLst>
                <a:ext uri="{FF2B5EF4-FFF2-40B4-BE49-F238E27FC236}">
                  <a16:creationId xmlns:a16="http://schemas.microsoft.com/office/drawing/2014/main" id="{26B27C32-6CB2-C44A-9FDC-A10A45C08C51}"/>
                </a:ext>
              </a:extLst>
            </p:cNvPr>
            <p:cNvSpPr/>
            <p:nvPr/>
          </p:nvSpPr>
          <p:spPr>
            <a:xfrm>
              <a:off x="4825590"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2" name="Oval 41">
              <a:extLst>
                <a:ext uri="{FF2B5EF4-FFF2-40B4-BE49-F238E27FC236}">
                  <a16:creationId xmlns:a16="http://schemas.microsoft.com/office/drawing/2014/main" id="{A1EE9FE8-ADB0-CC4F-A5C5-B93D4CAC39B9}"/>
                </a:ext>
              </a:extLst>
            </p:cNvPr>
            <p:cNvSpPr/>
            <p:nvPr/>
          </p:nvSpPr>
          <p:spPr>
            <a:xfrm>
              <a:off x="3667075" y="191259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3" name="Oval 42">
              <a:extLst>
                <a:ext uri="{FF2B5EF4-FFF2-40B4-BE49-F238E27FC236}">
                  <a16:creationId xmlns:a16="http://schemas.microsoft.com/office/drawing/2014/main" id="{98A8F010-07EF-9346-B793-0D7E7774D7C5}"/>
                </a:ext>
              </a:extLst>
            </p:cNvPr>
            <p:cNvSpPr/>
            <p:nvPr/>
          </p:nvSpPr>
          <p:spPr>
            <a:xfrm>
              <a:off x="3990924" y="1828654"/>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4" name="Oval 43">
              <a:extLst>
                <a:ext uri="{FF2B5EF4-FFF2-40B4-BE49-F238E27FC236}">
                  <a16:creationId xmlns:a16="http://schemas.microsoft.com/office/drawing/2014/main" id="{84381712-7152-2A47-9810-AD2FE69F7E31}"/>
                </a:ext>
              </a:extLst>
            </p:cNvPr>
            <p:cNvSpPr/>
            <p:nvPr/>
          </p:nvSpPr>
          <p:spPr>
            <a:xfrm>
              <a:off x="3731492" y="2507195"/>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5" name="Oval 44">
              <a:extLst>
                <a:ext uri="{FF2B5EF4-FFF2-40B4-BE49-F238E27FC236}">
                  <a16:creationId xmlns:a16="http://schemas.microsoft.com/office/drawing/2014/main" id="{FC6FC842-D28E-D444-9CB9-81DA9B052EB9}"/>
                </a:ext>
              </a:extLst>
            </p:cNvPr>
            <p:cNvSpPr/>
            <p:nvPr/>
          </p:nvSpPr>
          <p:spPr>
            <a:xfrm>
              <a:off x="4160805" y="293483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6" name="Oval 45">
              <a:extLst>
                <a:ext uri="{FF2B5EF4-FFF2-40B4-BE49-F238E27FC236}">
                  <a16:creationId xmlns:a16="http://schemas.microsoft.com/office/drawing/2014/main" id="{8C9F5AD4-CF33-AA4F-8E92-0B9CF7DD6B0D}"/>
                </a:ext>
              </a:extLst>
            </p:cNvPr>
            <p:cNvSpPr/>
            <p:nvPr/>
          </p:nvSpPr>
          <p:spPr>
            <a:xfrm>
              <a:off x="3921312" y="3187326"/>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7" name="Oval 46">
              <a:extLst>
                <a:ext uri="{FF2B5EF4-FFF2-40B4-BE49-F238E27FC236}">
                  <a16:creationId xmlns:a16="http://schemas.microsoft.com/office/drawing/2014/main" id="{81C44550-D1D7-5043-A94A-C48AF4D7B3B0}"/>
                </a:ext>
              </a:extLst>
            </p:cNvPr>
            <p:cNvSpPr/>
            <p:nvPr/>
          </p:nvSpPr>
          <p:spPr>
            <a:xfrm>
              <a:off x="4370986" y="3164051"/>
              <a:ext cx="152400" cy="16611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8" name="Rectangle 47">
              <a:extLst>
                <a:ext uri="{FF2B5EF4-FFF2-40B4-BE49-F238E27FC236}">
                  <a16:creationId xmlns:a16="http://schemas.microsoft.com/office/drawing/2014/main" id="{B396B4BA-1BBF-FD48-8513-F361235FAC7D}"/>
                </a:ext>
              </a:extLst>
            </p:cNvPr>
            <p:cNvSpPr/>
            <p:nvPr/>
          </p:nvSpPr>
          <p:spPr>
            <a:xfrm>
              <a:off x="5228389"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cxnSp>
        <p:nvCxnSpPr>
          <p:cNvPr id="49" name="Straight Connector 48">
            <a:extLst>
              <a:ext uri="{FF2B5EF4-FFF2-40B4-BE49-F238E27FC236}">
                <a16:creationId xmlns:a16="http://schemas.microsoft.com/office/drawing/2014/main" id="{334EA8B8-3F99-F541-B87C-7EABEB21431B}"/>
              </a:ext>
            </a:extLst>
          </p:cNvPr>
          <p:cNvCxnSpPr/>
          <p:nvPr/>
        </p:nvCxnSpPr>
        <p:spPr>
          <a:xfrm>
            <a:off x="6827519" y="2919046"/>
            <a:ext cx="2" cy="2249875"/>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867340BA-CD73-134C-B745-4FA9513C767D}"/>
              </a:ext>
            </a:extLst>
          </p:cNvPr>
          <p:cNvGrpSpPr/>
          <p:nvPr/>
        </p:nvGrpSpPr>
        <p:grpSpPr>
          <a:xfrm>
            <a:off x="2472547" y="4673453"/>
            <a:ext cx="263214" cy="344329"/>
            <a:chOff x="2472547" y="4040407"/>
            <a:chExt cx="263214" cy="344329"/>
          </a:xfrm>
        </p:grpSpPr>
        <p:sp>
          <p:nvSpPr>
            <p:cNvPr id="51" name="Triangle 50">
              <a:extLst>
                <a:ext uri="{FF2B5EF4-FFF2-40B4-BE49-F238E27FC236}">
                  <a16:creationId xmlns:a16="http://schemas.microsoft.com/office/drawing/2014/main" id="{B72AD979-40F1-B648-A02F-82E345CEB599}"/>
                </a:ext>
              </a:extLst>
            </p:cNvPr>
            <p:cNvSpPr/>
            <p:nvPr/>
          </p:nvSpPr>
          <p:spPr>
            <a:xfrm>
              <a:off x="2489765" y="4040407"/>
              <a:ext cx="223830" cy="280699"/>
            </a:xfrm>
            <a:prstGeom prst="triangl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b="1" dirty="0">
                <a:solidFill>
                  <a:schemeClr val="accent1"/>
                </a:solidFill>
              </a:endParaRPr>
            </a:p>
          </p:txBody>
        </p:sp>
        <p:sp>
          <p:nvSpPr>
            <p:cNvPr id="52" name="TextBox 51">
              <a:extLst>
                <a:ext uri="{FF2B5EF4-FFF2-40B4-BE49-F238E27FC236}">
                  <a16:creationId xmlns:a16="http://schemas.microsoft.com/office/drawing/2014/main" id="{AAEF61BB-3099-974A-964E-9098F0A88B02}"/>
                </a:ext>
              </a:extLst>
            </p:cNvPr>
            <p:cNvSpPr txBox="1"/>
            <p:nvPr/>
          </p:nvSpPr>
          <p:spPr>
            <a:xfrm>
              <a:off x="2472547" y="4070805"/>
              <a:ext cx="263214" cy="313931"/>
            </a:xfrm>
            <a:prstGeom prst="rect">
              <a:avLst/>
            </a:prstGeom>
            <a:noFill/>
          </p:spPr>
          <p:txBody>
            <a:bodyPr wrap="none" rtlCol="0">
              <a:spAutoFit/>
            </a:bodyPr>
            <a:lstStyle/>
            <a:p>
              <a:r>
                <a:rPr lang="en-US" sz="1440" dirty="0">
                  <a:solidFill>
                    <a:srgbClr val="FFC000"/>
                  </a:solidFill>
                </a:rPr>
                <a:t>?</a:t>
              </a:r>
            </a:p>
          </p:txBody>
        </p:sp>
      </p:grpSp>
      <p:grpSp>
        <p:nvGrpSpPr>
          <p:cNvPr id="53" name="Group 52">
            <a:extLst>
              <a:ext uri="{FF2B5EF4-FFF2-40B4-BE49-F238E27FC236}">
                <a16:creationId xmlns:a16="http://schemas.microsoft.com/office/drawing/2014/main" id="{7B7CA30D-3234-1440-B7FE-E4AC45E0B391}"/>
              </a:ext>
            </a:extLst>
          </p:cNvPr>
          <p:cNvGrpSpPr/>
          <p:nvPr/>
        </p:nvGrpSpPr>
        <p:grpSpPr>
          <a:xfrm>
            <a:off x="6958003" y="4698130"/>
            <a:ext cx="263214" cy="344329"/>
            <a:chOff x="2472547" y="4040407"/>
            <a:chExt cx="263214" cy="344329"/>
          </a:xfrm>
        </p:grpSpPr>
        <p:sp>
          <p:nvSpPr>
            <p:cNvPr id="54" name="Triangle 53">
              <a:extLst>
                <a:ext uri="{FF2B5EF4-FFF2-40B4-BE49-F238E27FC236}">
                  <a16:creationId xmlns:a16="http://schemas.microsoft.com/office/drawing/2014/main" id="{3E5D8826-64F4-4B41-B0EC-136919066C94}"/>
                </a:ext>
              </a:extLst>
            </p:cNvPr>
            <p:cNvSpPr/>
            <p:nvPr/>
          </p:nvSpPr>
          <p:spPr>
            <a:xfrm>
              <a:off x="2489765" y="4040407"/>
              <a:ext cx="223830" cy="280699"/>
            </a:xfrm>
            <a:prstGeom prst="triangl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b="1" dirty="0">
                <a:solidFill>
                  <a:schemeClr val="accent1"/>
                </a:solidFill>
              </a:endParaRPr>
            </a:p>
          </p:txBody>
        </p:sp>
        <p:sp>
          <p:nvSpPr>
            <p:cNvPr id="55" name="TextBox 54">
              <a:extLst>
                <a:ext uri="{FF2B5EF4-FFF2-40B4-BE49-F238E27FC236}">
                  <a16:creationId xmlns:a16="http://schemas.microsoft.com/office/drawing/2014/main" id="{00F6B1A9-A5DA-E744-B421-91794EF91A17}"/>
                </a:ext>
              </a:extLst>
            </p:cNvPr>
            <p:cNvSpPr txBox="1"/>
            <p:nvPr/>
          </p:nvSpPr>
          <p:spPr>
            <a:xfrm>
              <a:off x="2472547" y="4070805"/>
              <a:ext cx="263214" cy="313931"/>
            </a:xfrm>
            <a:prstGeom prst="rect">
              <a:avLst/>
            </a:prstGeom>
            <a:noFill/>
          </p:spPr>
          <p:txBody>
            <a:bodyPr wrap="none" rtlCol="0">
              <a:spAutoFit/>
            </a:bodyPr>
            <a:lstStyle/>
            <a:p>
              <a:r>
                <a:rPr lang="en-US" sz="1440" dirty="0">
                  <a:solidFill>
                    <a:srgbClr val="FFC000"/>
                  </a:solidFill>
                </a:rPr>
                <a:t>?</a:t>
              </a:r>
            </a:p>
          </p:txBody>
        </p:sp>
      </p:grpSp>
      <p:grpSp>
        <p:nvGrpSpPr>
          <p:cNvPr id="56" name="Group 55">
            <a:extLst>
              <a:ext uri="{FF2B5EF4-FFF2-40B4-BE49-F238E27FC236}">
                <a16:creationId xmlns:a16="http://schemas.microsoft.com/office/drawing/2014/main" id="{37156512-31E6-A443-AF3E-0A583C92F93B}"/>
              </a:ext>
            </a:extLst>
          </p:cNvPr>
          <p:cNvGrpSpPr/>
          <p:nvPr/>
        </p:nvGrpSpPr>
        <p:grpSpPr>
          <a:xfrm>
            <a:off x="11612376" y="4634438"/>
            <a:ext cx="263214" cy="344329"/>
            <a:chOff x="2472547" y="4040407"/>
            <a:chExt cx="263214" cy="344329"/>
          </a:xfrm>
        </p:grpSpPr>
        <p:sp>
          <p:nvSpPr>
            <p:cNvPr id="57" name="Triangle 56">
              <a:extLst>
                <a:ext uri="{FF2B5EF4-FFF2-40B4-BE49-F238E27FC236}">
                  <a16:creationId xmlns:a16="http://schemas.microsoft.com/office/drawing/2014/main" id="{0E8F8FCB-9CF4-7C4D-A418-01F424DA091F}"/>
                </a:ext>
              </a:extLst>
            </p:cNvPr>
            <p:cNvSpPr/>
            <p:nvPr/>
          </p:nvSpPr>
          <p:spPr>
            <a:xfrm>
              <a:off x="2489765" y="4040407"/>
              <a:ext cx="223830" cy="280699"/>
            </a:xfrm>
            <a:prstGeom prst="triangl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b="1" dirty="0">
                <a:solidFill>
                  <a:schemeClr val="accent1"/>
                </a:solidFill>
              </a:endParaRPr>
            </a:p>
          </p:txBody>
        </p:sp>
        <p:sp>
          <p:nvSpPr>
            <p:cNvPr id="58" name="TextBox 57">
              <a:extLst>
                <a:ext uri="{FF2B5EF4-FFF2-40B4-BE49-F238E27FC236}">
                  <a16:creationId xmlns:a16="http://schemas.microsoft.com/office/drawing/2014/main" id="{197FC94B-3BD9-1645-B295-B29E0DBC5CE8}"/>
                </a:ext>
              </a:extLst>
            </p:cNvPr>
            <p:cNvSpPr txBox="1"/>
            <p:nvPr/>
          </p:nvSpPr>
          <p:spPr>
            <a:xfrm>
              <a:off x="2472547" y="4070805"/>
              <a:ext cx="263214" cy="313931"/>
            </a:xfrm>
            <a:prstGeom prst="rect">
              <a:avLst/>
            </a:prstGeom>
            <a:noFill/>
          </p:spPr>
          <p:txBody>
            <a:bodyPr wrap="none" rtlCol="0">
              <a:spAutoFit/>
            </a:bodyPr>
            <a:lstStyle/>
            <a:p>
              <a:r>
                <a:rPr lang="en-US" sz="1440" dirty="0">
                  <a:solidFill>
                    <a:srgbClr val="FFC000"/>
                  </a:solidFill>
                </a:rPr>
                <a:t>?</a:t>
              </a:r>
            </a:p>
          </p:txBody>
        </p:sp>
      </p:grpSp>
    </p:spTree>
    <p:extLst>
      <p:ext uri="{BB962C8B-B14F-4D97-AF65-F5344CB8AC3E}">
        <p14:creationId xmlns:p14="http://schemas.microsoft.com/office/powerpoint/2010/main" val="12656495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Machine learning—unsupervised</a:t>
            </a:r>
          </a:p>
        </p:txBody>
      </p:sp>
      <p:grpSp>
        <p:nvGrpSpPr>
          <p:cNvPr id="3" name="Group 2">
            <a:extLst>
              <a:ext uri="{FF2B5EF4-FFF2-40B4-BE49-F238E27FC236}">
                <a16:creationId xmlns:a16="http://schemas.microsoft.com/office/drawing/2014/main" id="{860F8DB6-5213-6E4A-ACC2-C5C5A906099A}"/>
              </a:ext>
            </a:extLst>
          </p:cNvPr>
          <p:cNvGrpSpPr/>
          <p:nvPr/>
        </p:nvGrpSpPr>
        <p:grpSpPr>
          <a:xfrm>
            <a:off x="450025" y="2872154"/>
            <a:ext cx="4145282" cy="3858474"/>
            <a:chOff x="281265" y="1428750"/>
            <a:chExt cx="2590801" cy="2411546"/>
          </a:xfrm>
        </p:grpSpPr>
        <p:cxnSp>
          <p:nvCxnSpPr>
            <p:cNvPr id="4" name="Straight Connector 3">
              <a:extLst>
                <a:ext uri="{FF2B5EF4-FFF2-40B4-BE49-F238E27FC236}">
                  <a16:creationId xmlns:a16="http://schemas.microsoft.com/office/drawing/2014/main" id="{0C15D94E-9C79-DC48-B8EA-79983D6084E0}"/>
                </a:ext>
              </a:extLst>
            </p:cNvPr>
            <p:cNvCxnSpPr/>
            <p:nvPr/>
          </p:nvCxnSpPr>
          <p:spPr>
            <a:xfrm>
              <a:off x="586066"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6B58A12-CD10-9547-A79C-CD47140E8459}"/>
                </a:ext>
              </a:extLst>
            </p:cNvPr>
            <p:cNvCxnSpPr/>
            <p:nvPr/>
          </p:nvCxnSpPr>
          <p:spPr>
            <a:xfrm>
              <a:off x="281265"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6830942-B570-5D49-AC4F-AACDE9CC7872}"/>
                </a:ext>
              </a:extLst>
            </p:cNvPr>
            <p:cNvSpPr/>
            <p:nvPr/>
          </p:nvSpPr>
          <p:spPr>
            <a:xfrm>
              <a:off x="2033866"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7" name="Rectangle 6">
              <a:extLst>
                <a:ext uri="{FF2B5EF4-FFF2-40B4-BE49-F238E27FC236}">
                  <a16:creationId xmlns:a16="http://schemas.microsoft.com/office/drawing/2014/main" id="{A4465C15-A67B-9D44-B1EB-7CC6273E38B2}"/>
                </a:ext>
              </a:extLst>
            </p:cNvPr>
            <p:cNvSpPr/>
            <p:nvPr/>
          </p:nvSpPr>
          <p:spPr>
            <a:xfrm>
              <a:off x="1750866"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8" name="Rectangle 7">
              <a:extLst>
                <a:ext uri="{FF2B5EF4-FFF2-40B4-BE49-F238E27FC236}">
                  <a16:creationId xmlns:a16="http://schemas.microsoft.com/office/drawing/2014/main" id="{DC31168B-5B79-2641-BD9C-60A896424C08}"/>
                </a:ext>
              </a:extLst>
            </p:cNvPr>
            <p:cNvSpPr/>
            <p:nvPr/>
          </p:nvSpPr>
          <p:spPr>
            <a:xfrm>
              <a:off x="2338666"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9" name="Rectangle 8">
              <a:extLst>
                <a:ext uri="{FF2B5EF4-FFF2-40B4-BE49-F238E27FC236}">
                  <a16:creationId xmlns:a16="http://schemas.microsoft.com/office/drawing/2014/main" id="{CA3B652F-1EB6-794A-8374-E8D5678F634C}"/>
                </a:ext>
              </a:extLst>
            </p:cNvPr>
            <p:cNvSpPr/>
            <p:nvPr/>
          </p:nvSpPr>
          <p:spPr>
            <a:xfrm>
              <a:off x="2012067"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0" name="Rectangle 9">
              <a:extLst>
                <a:ext uri="{FF2B5EF4-FFF2-40B4-BE49-F238E27FC236}">
                  <a16:creationId xmlns:a16="http://schemas.microsoft.com/office/drawing/2014/main" id="{FC022526-52EF-624B-82BE-7C69D17966A9}"/>
                </a:ext>
              </a:extLst>
            </p:cNvPr>
            <p:cNvSpPr/>
            <p:nvPr/>
          </p:nvSpPr>
          <p:spPr>
            <a:xfrm>
              <a:off x="2414866"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1" name="Rectangle 10">
              <a:extLst>
                <a:ext uri="{FF2B5EF4-FFF2-40B4-BE49-F238E27FC236}">
                  <a16:creationId xmlns:a16="http://schemas.microsoft.com/office/drawing/2014/main" id="{328BACD0-01CE-034A-999E-897A5506160C}"/>
                </a:ext>
              </a:extLst>
            </p:cNvPr>
            <p:cNvSpPr/>
            <p:nvPr/>
          </p:nvSpPr>
          <p:spPr>
            <a:xfrm>
              <a:off x="1177401" y="183252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2" name="Rectangle 11">
              <a:extLst>
                <a:ext uri="{FF2B5EF4-FFF2-40B4-BE49-F238E27FC236}">
                  <a16:creationId xmlns:a16="http://schemas.microsoft.com/office/drawing/2014/main" id="{29A04A7E-0682-2F4A-A68D-4B6DC177617D}"/>
                </a:ext>
              </a:extLst>
            </p:cNvPr>
            <p:cNvSpPr/>
            <p:nvPr/>
          </p:nvSpPr>
          <p:spPr>
            <a:xfrm>
              <a:off x="848962" y="1917118"/>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3" name="Rectangle 12">
              <a:extLst>
                <a:ext uri="{FF2B5EF4-FFF2-40B4-BE49-F238E27FC236}">
                  <a16:creationId xmlns:a16="http://schemas.microsoft.com/office/drawing/2014/main" id="{1BF98094-5244-0748-AAD6-9639592F40D4}"/>
                </a:ext>
              </a:extLst>
            </p:cNvPr>
            <p:cNvSpPr/>
            <p:nvPr/>
          </p:nvSpPr>
          <p:spPr>
            <a:xfrm>
              <a:off x="925162" y="250960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4" name="Rectangle 13">
              <a:extLst>
                <a:ext uri="{FF2B5EF4-FFF2-40B4-BE49-F238E27FC236}">
                  <a16:creationId xmlns:a16="http://schemas.microsoft.com/office/drawing/2014/main" id="{66BCF09F-44F7-E147-B2F1-BA60A679B4BC}"/>
                </a:ext>
              </a:extLst>
            </p:cNvPr>
            <p:cNvSpPr/>
            <p:nvPr/>
          </p:nvSpPr>
          <p:spPr>
            <a:xfrm>
              <a:off x="1105916" y="3197172"/>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5" name="Rectangle 14">
              <a:extLst>
                <a:ext uri="{FF2B5EF4-FFF2-40B4-BE49-F238E27FC236}">
                  <a16:creationId xmlns:a16="http://schemas.microsoft.com/office/drawing/2014/main" id="{6F9472F2-A123-D24F-AC4E-22DBB6C8DD1E}"/>
                </a:ext>
              </a:extLst>
            </p:cNvPr>
            <p:cNvSpPr/>
            <p:nvPr/>
          </p:nvSpPr>
          <p:spPr>
            <a:xfrm>
              <a:off x="1350172" y="2941689"/>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6" name="Rectangle 15">
              <a:extLst>
                <a:ext uri="{FF2B5EF4-FFF2-40B4-BE49-F238E27FC236}">
                  <a16:creationId xmlns:a16="http://schemas.microsoft.com/office/drawing/2014/main" id="{DD9570F5-94D2-3B40-87EA-1DC36CF287AF}"/>
                </a:ext>
              </a:extLst>
            </p:cNvPr>
            <p:cNvSpPr/>
            <p:nvPr/>
          </p:nvSpPr>
          <p:spPr>
            <a:xfrm>
              <a:off x="1557463" y="3164051"/>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sp>
        <p:nvSpPr>
          <p:cNvPr id="17" name="Oval 16">
            <a:extLst>
              <a:ext uri="{FF2B5EF4-FFF2-40B4-BE49-F238E27FC236}">
                <a16:creationId xmlns:a16="http://schemas.microsoft.com/office/drawing/2014/main" id="{B60B4E2B-5932-0E41-9CF0-2FDEC7D7927C}"/>
              </a:ext>
            </a:extLst>
          </p:cNvPr>
          <p:cNvSpPr/>
          <p:nvPr/>
        </p:nvSpPr>
        <p:spPr>
          <a:xfrm>
            <a:off x="3045226" y="4159290"/>
            <a:ext cx="1550080" cy="1542339"/>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8" name="Oval 17">
            <a:extLst>
              <a:ext uri="{FF2B5EF4-FFF2-40B4-BE49-F238E27FC236}">
                <a16:creationId xmlns:a16="http://schemas.microsoft.com/office/drawing/2014/main" id="{3E4CB78A-9D19-A449-AD62-D7A824ECA74F}"/>
              </a:ext>
            </a:extLst>
          </p:cNvPr>
          <p:cNvSpPr/>
          <p:nvPr/>
        </p:nvSpPr>
        <p:spPr>
          <a:xfrm>
            <a:off x="1706880" y="5143405"/>
            <a:ext cx="1148243" cy="1142509"/>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19" name="Oval 18">
            <a:extLst>
              <a:ext uri="{FF2B5EF4-FFF2-40B4-BE49-F238E27FC236}">
                <a16:creationId xmlns:a16="http://schemas.microsoft.com/office/drawing/2014/main" id="{C7504A38-6857-1743-805C-425D84775682}"/>
              </a:ext>
            </a:extLst>
          </p:cNvPr>
          <p:cNvSpPr/>
          <p:nvPr/>
        </p:nvSpPr>
        <p:spPr>
          <a:xfrm>
            <a:off x="2560321" y="2994075"/>
            <a:ext cx="1099624" cy="1094133"/>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0" name="Oval 19">
            <a:extLst>
              <a:ext uri="{FF2B5EF4-FFF2-40B4-BE49-F238E27FC236}">
                <a16:creationId xmlns:a16="http://schemas.microsoft.com/office/drawing/2014/main" id="{14C12B99-0F48-5B47-B222-953910915A01}"/>
              </a:ext>
            </a:extLst>
          </p:cNvPr>
          <p:cNvSpPr/>
          <p:nvPr/>
        </p:nvSpPr>
        <p:spPr>
          <a:xfrm>
            <a:off x="1157068" y="3115995"/>
            <a:ext cx="1099624" cy="1094133"/>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1" name="Oval 20">
            <a:extLst>
              <a:ext uri="{FF2B5EF4-FFF2-40B4-BE49-F238E27FC236}">
                <a16:creationId xmlns:a16="http://schemas.microsoft.com/office/drawing/2014/main" id="{9F1C2AC4-2975-3243-98B9-5B4D802263C7}"/>
              </a:ext>
            </a:extLst>
          </p:cNvPr>
          <p:cNvSpPr/>
          <p:nvPr/>
        </p:nvSpPr>
        <p:spPr>
          <a:xfrm>
            <a:off x="1297633" y="4402944"/>
            <a:ext cx="615435" cy="612362"/>
          </a:xfrm>
          <a:prstGeom prst="ellipse">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nvGrpSpPr>
          <p:cNvPr id="22" name="Group 21">
            <a:extLst>
              <a:ext uri="{FF2B5EF4-FFF2-40B4-BE49-F238E27FC236}">
                <a16:creationId xmlns:a16="http://schemas.microsoft.com/office/drawing/2014/main" id="{2533F8BD-38F9-6143-9934-8D07B7241271}"/>
              </a:ext>
            </a:extLst>
          </p:cNvPr>
          <p:cNvGrpSpPr/>
          <p:nvPr/>
        </p:nvGrpSpPr>
        <p:grpSpPr>
          <a:xfrm>
            <a:off x="5107538" y="2885243"/>
            <a:ext cx="4145282" cy="3858474"/>
            <a:chOff x="281265" y="1428750"/>
            <a:chExt cx="2590801" cy="2411546"/>
          </a:xfrm>
        </p:grpSpPr>
        <p:cxnSp>
          <p:nvCxnSpPr>
            <p:cNvPr id="23" name="Straight Connector 22">
              <a:extLst>
                <a:ext uri="{FF2B5EF4-FFF2-40B4-BE49-F238E27FC236}">
                  <a16:creationId xmlns:a16="http://schemas.microsoft.com/office/drawing/2014/main" id="{C088E64F-2F38-CE41-9DF1-D1804953264B}"/>
                </a:ext>
              </a:extLst>
            </p:cNvPr>
            <p:cNvCxnSpPr/>
            <p:nvPr/>
          </p:nvCxnSpPr>
          <p:spPr>
            <a:xfrm>
              <a:off x="586066"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0CCA90-59F6-0142-9DFB-C9EC25D1E248}"/>
                </a:ext>
              </a:extLst>
            </p:cNvPr>
            <p:cNvCxnSpPr/>
            <p:nvPr/>
          </p:nvCxnSpPr>
          <p:spPr>
            <a:xfrm>
              <a:off x="281265"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81934C-5A85-204F-92EA-87B116D8BB7F}"/>
                </a:ext>
              </a:extLst>
            </p:cNvPr>
            <p:cNvSpPr/>
            <p:nvPr/>
          </p:nvSpPr>
          <p:spPr>
            <a:xfrm>
              <a:off x="2033866"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6" name="Rectangle 25">
              <a:extLst>
                <a:ext uri="{FF2B5EF4-FFF2-40B4-BE49-F238E27FC236}">
                  <a16:creationId xmlns:a16="http://schemas.microsoft.com/office/drawing/2014/main" id="{EB0B6859-1076-DE43-990A-BBE3D5A3F927}"/>
                </a:ext>
              </a:extLst>
            </p:cNvPr>
            <p:cNvSpPr/>
            <p:nvPr/>
          </p:nvSpPr>
          <p:spPr>
            <a:xfrm>
              <a:off x="1750866"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7" name="Rectangle 26">
              <a:extLst>
                <a:ext uri="{FF2B5EF4-FFF2-40B4-BE49-F238E27FC236}">
                  <a16:creationId xmlns:a16="http://schemas.microsoft.com/office/drawing/2014/main" id="{F55EC94E-1C0A-9A42-9C73-EF3EBF8C7283}"/>
                </a:ext>
              </a:extLst>
            </p:cNvPr>
            <p:cNvSpPr/>
            <p:nvPr/>
          </p:nvSpPr>
          <p:spPr>
            <a:xfrm>
              <a:off x="2338666"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8" name="Rectangle 27">
              <a:extLst>
                <a:ext uri="{FF2B5EF4-FFF2-40B4-BE49-F238E27FC236}">
                  <a16:creationId xmlns:a16="http://schemas.microsoft.com/office/drawing/2014/main" id="{26D6BC2C-EF65-EC4C-95AE-15CD0608331F}"/>
                </a:ext>
              </a:extLst>
            </p:cNvPr>
            <p:cNvSpPr/>
            <p:nvPr/>
          </p:nvSpPr>
          <p:spPr>
            <a:xfrm>
              <a:off x="2012067"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29" name="Rectangle 28">
              <a:extLst>
                <a:ext uri="{FF2B5EF4-FFF2-40B4-BE49-F238E27FC236}">
                  <a16:creationId xmlns:a16="http://schemas.microsoft.com/office/drawing/2014/main" id="{4FB06873-0D4F-B54A-B58D-5639D9C67527}"/>
                </a:ext>
              </a:extLst>
            </p:cNvPr>
            <p:cNvSpPr/>
            <p:nvPr/>
          </p:nvSpPr>
          <p:spPr>
            <a:xfrm>
              <a:off x="2414866"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0" name="Rectangle 29">
              <a:extLst>
                <a:ext uri="{FF2B5EF4-FFF2-40B4-BE49-F238E27FC236}">
                  <a16:creationId xmlns:a16="http://schemas.microsoft.com/office/drawing/2014/main" id="{F4C5C498-8B8E-DE40-89E2-BCAAA4548E13}"/>
                </a:ext>
              </a:extLst>
            </p:cNvPr>
            <p:cNvSpPr/>
            <p:nvPr/>
          </p:nvSpPr>
          <p:spPr>
            <a:xfrm>
              <a:off x="1177401" y="183252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1" name="Rectangle 30">
              <a:extLst>
                <a:ext uri="{FF2B5EF4-FFF2-40B4-BE49-F238E27FC236}">
                  <a16:creationId xmlns:a16="http://schemas.microsoft.com/office/drawing/2014/main" id="{06A9AFDD-4131-2F45-A1AD-EECFB13B6834}"/>
                </a:ext>
              </a:extLst>
            </p:cNvPr>
            <p:cNvSpPr/>
            <p:nvPr/>
          </p:nvSpPr>
          <p:spPr>
            <a:xfrm>
              <a:off x="848962" y="1917118"/>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2" name="Rectangle 31">
              <a:extLst>
                <a:ext uri="{FF2B5EF4-FFF2-40B4-BE49-F238E27FC236}">
                  <a16:creationId xmlns:a16="http://schemas.microsoft.com/office/drawing/2014/main" id="{9793140E-E722-1642-BCE4-708E9F6FBD56}"/>
                </a:ext>
              </a:extLst>
            </p:cNvPr>
            <p:cNvSpPr/>
            <p:nvPr/>
          </p:nvSpPr>
          <p:spPr>
            <a:xfrm>
              <a:off x="925162" y="250960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3" name="Rectangle 32">
              <a:extLst>
                <a:ext uri="{FF2B5EF4-FFF2-40B4-BE49-F238E27FC236}">
                  <a16:creationId xmlns:a16="http://schemas.microsoft.com/office/drawing/2014/main" id="{51836DF1-1042-9F42-9830-A1823289309A}"/>
                </a:ext>
              </a:extLst>
            </p:cNvPr>
            <p:cNvSpPr/>
            <p:nvPr/>
          </p:nvSpPr>
          <p:spPr>
            <a:xfrm>
              <a:off x="1105916" y="3197172"/>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4" name="Rectangle 33">
              <a:extLst>
                <a:ext uri="{FF2B5EF4-FFF2-40B4-BE49-F238E27FC236}">
                  <a16:creationId xmlns:a16="http://schemas.microsoft.com/office/drawing/2014/main" id="{75F945A6-CE15-8C4D-A00B-DDE2888AC07D}"/>
                </a:ext>
              </a:extLst>
            </p:cNvPr>
            <p:cNvSpPr/>
            <p:nvPr/>
          </p:nvSpPr>
          <p:spPr>
            <a:xfrm>
              <a:off x="1350172" y="2941689"/>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35" name="Rectangle 34">
              <a:extLst>
                <a:ext uri="{FF2B5EF4-FFF2-40B4-BE49-F238E27FC236}">
                  <a16:creationId xmlns:a16="http://schemas.microsoft.com/office/drawing/2014/main" id="{38EC5E4F-B6C1-814D-A9A2-7BD6E07E75B2}"/>
                </a:ext>
              </a:extLst>
            </p:cNvPr>
            <p:cNvSpPr/>
            <p:nvPr/>
          </p:nvSpPr>
          <p:spPr>
            <a:xfrm>
              <a:off x="1557463" y="3164051"/>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cxnSp>
        <p:nvCxnSpPr>
          <p:cNvPr id="36" name="Straight Connector 35">
            <a:extLst>
              <a:ext uri="{FF2B5EF4-FFF2-40B4-BE49-F238E27FC236}">
                <a16:creationId xmlns:a16="http://schemas.microsoft.com/office/drawing/2014/main" id="{53E7B45B-4628-654F-89A8-6ECD06E5E9DD}"/>
              </a:ext>
            </a:extLst>
          </p:cNvPr>
          <p:cNvCxnSpPr/>
          <p:nvPr/>
        </p:nvCxnSpPr>
        <p:spPr>
          <a:xfrm flipH="1">
            <a:off x="5595222" y="3552869"/>
            <a:ext cx="3169918" cy="2161851"/>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44E47DE-360A-9E40-9C8B-067C40237A1C}"/>
              </a:ext>
            </a:extLst>
          </p:cNvPr>
          <p:cNvGrpSpPr/>
          <p:nvPr/>
        </p:nvGrpSpPr>
        <p:grpSpPr>
          <a:xfrm>
            <a:off x="9615210" y="2885243"/>
            <a:ext cx="4145282" cy="3858474"/>
            <a:chOff x="281265" y="1428750"/>
            <a:chExt cx="2590801" cy="2411546"/>
          </a:xfrm>
        </p:grpSpPr>
        <p:cxnSp>
          <p:nvCxnSpPr>
            <p:cNvPr id="38" name="Straight Connector 37">
              <a:extLst>
                <a:ext uri="{FF2B5EF4-FFF2-40B4-BE49-F238E27FC236}">
                  <a16:creationId xmlns:a16="http://schemas.microsoft.com/office/drawing/2014/main" id="{D3D29C62-A6BF-B841-873A-132F4F931934}"/>
                </a:ext>
              </a:extLst>
            </p:cNvPr>
            <p:cNvCxnSpPr/>
            <p:nvPr/>
          </p:nvCxnSpPr>
          <p:spPr>
            <a:xfrm>
              <a:off x="586066" y="1428750"/>
              <a:ext cx="0" cy="2411546"/>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61D2B8-8D9C-2445-8C22-F43354E21F6D}"/>
                </a:ext>
              </a:extLst>
            </p:cNvPr>
            <p:cNvCxnSpPr/>
            <p:nvPr/>
          </p:nvCxnSpPr>
          <p:spPr>
            <a:xfrm>
              <a:off x="281265" y="3486150"/>
              <a:ext cx="2590801" cy="0"/>
            </a:xfrm>
            <a:prstGeom prst="line">
              <a:avLst/>
            </a:prstGeom>
            <a:ln w="1905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D2A76FB-13DE-714F-8355-6314D8DB9FCD}"/>
                </a:ext>
              </a:extLst>
            </p:cNvPr>
            <p:cNvSpPr/>
            <p:nvPr/>
          </p:nvSpPr>
          <p:spPr>
            <a:xfrm>
              <a:off x="2033866" y="16573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1" name="Rectangle 40">
              <a:extLst>
                <a:ext uri="{FF2B5EF4-FFF2-40B4-BE49-F238E27FC236}">
                  <a16:creationId xmlns:a16="http://schemas.microsoft.com/office/drawing/2014/main" id="{923F9813-BBBB-6A49-A62C-A17791F3BF4D}"/>
                </a:ext>
              </a:extLst>
            </p:cNvPr>
            <p:cNvSpPr/>
            <p:nvPr/>
          </p:nvSpPr>
          <p:spPr>
            <a:xfrm>
              <a:off x="1750866" y="184601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2" name="Rectangle 41">
              <a:extLst>
                <a:ext uri="{FF2B5EF4-FFF2-40B4-BE49-F238E27FC236}">
                  <a16:creationId xmlns:a16="http://schemas.microsoft.com/office/drawing/2014/main" id="{96E34723-2218-7645-B418-97EFFAC845F2}"/>
                </a:ext>
              </a:extLst>
            </p:cNvPr>
            <p:cNvSpPr/>
            <p:nvPr/>
          </p:nvSpPr>
          <p:spPr>
            <a:xfrm>
              <a:off x="2338666" y="2354795"/>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3" name="Rectangle 42">
              <a:extLst>
                <a:ext uri="{FF2B5EF4-FFF2-40B4-BE49-F238E27FC236}">
                  <a16:creationId xmlns:a16="http://schemas.microsoft.com/office/drawing/2014/main" id="{C78528DC-F505-FF4B-9F3D-A84A82B6209A}"/>
                </a:ext>
              </a:extLst>
            </p:cNvPr>
            <p:cNvSpPr/>
            <p:nvPr/>
          </p:nvSpPr>
          <p:spPr>
            <a:xfrm>
              <a:off x="2012067" y="256650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4" name="Rectangle 43">
              <a:extLst>
                <a:ext uri="{FF2B5EF4-FFF2-40B4-BE49-F238E27FC236}">
                  <a16:creationId xmlns:a16="http://schemas.microsoft.com/office/drawing/2014/main" id="{DBEF8D89-F3D1-1040-84E5-C2259AF1102A}"/>
                </a:ext>
              </a:extLst>
            </p:cNvPr>
            <p:cNvSpPr/>
            <p:nvPr/>
          </p:nvSpPr>
          <p:spPr>
            <a:xfrm>
              <a:off x="2414866" y="295275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5" name="Rectangle 44">
              <a:extLst>
                <a:ext uri="{FF2B5EF4-FFF2-40B4-BE49-F238E27FC236}">
                  <a16:creationId xmlns:a16="http://schemas.microsoft.com/office/drawing/2014/main" id="{FB875852-FE93-CF42-88E4-0AC5188ACCEA}"/>
                </a:ext>
              </a:extLst>
            </p:cNvPr>
            <p:cNvSpPr/>
            <p:nvPr/>
          </p:nvSpPr>
          <p:spPr>
            <a:xfrm>
              <a:off x="1177401" y="1832524"/>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6" name="Rectangle 45">
              <a:extLst>
                <a:ext uri="{FF2B5EF4-FFF2-40B4-BE49-F238E27FC236}">
                  <a16:creationId xmlns:a16="http://schemas.microsoft.com/office/drawing/2014/main" id="{1545882F-87A2-AC4E-AF6A-3825D46A400F}"/>
                </a:ext>
              </a:extLst>
            </p:cNvPr>
            <p:cNvSpPr/>
            <p:nvPr/>
          </p:nvSpPr>
          <p:spPr>
            <a:xfrm>
              <a:off x="848962" y="1917118"/>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7" name="Rectangle 46">
              <a:extLst>
                <a:ext uri="{FF2B5EF4-FFF2-40B4-BE49-F238E27FC236}">
                  <a16:creationId xmlns:a16="http://schemas.microsoft.com/office/drawing/2014/main" id="{A8BD5FC3-20DB-CA4F-85EC-B92718862AE2}"/>
                </a:ext>
              </a:extLst>
            </p:cNvPr>
            <p:cNvSpPr/>
            <p:nvPr/>
          </p:nvSpPr>
          <p:spPr>
            <a:xfrm>
              <a:off x="925162" y="2509600"/>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8" name="Rectangle 47">
              <a:extLst>
                <a:ext uri="{FF2B5EF4-FFF2-40B4-BE49-F238E27FC236}">
                  <a16:creationId xmlns:a16="http://schemas.microsoft.com/office/drawing/2014/main" id="{0A0D6607-A0F6-3D46-BA56-3B35501483B3}"/>
                </a:ext>
              </a:extLst>
            </p:cNvPr>
            <p:cNvSpPr/>
            <p:nvPr/>
          </p:nvSpPr>
          <p:spPr>
            <a:xfrm>
              <a:off x="1105916" y="3197172"/>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49" name="Rectangle 48">
              <a:extLst>
                <a:ext uri="{FF2B5EF4-FFF2-40B4-BE49-F238E27FC236}">
                  <a16:creationId xmlns:a16="http://schemas.microsoft.com/office/drawing/2014/main" id="{B174184E-2189-EE48-9DD1-B35CA3576E01}"/>
                </a:ext>
              </a:extLst>
            </p:cNvPr>
            <p:cNvSpPr/>
            <p:nvPr/>
          </p:nvSpPr>
          <p:spPr>
            <a:xfrm>
              <a:off x="1350172" y="2941689"/>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50" name="Rectangle 49">
              <a:extLst>
                <a:ext uri="{FF2B5EF4-FFF2-40B4-BE49-F238E27FC236}">
                  <a16:creationId xmlns:a16="http://schemas.microsoft.com/office/drawing/2014/main" id="{A912F649-941C-9544-BDDA-98C15EB568B0}"/>
                </a:ext>
              </a:extLst>
            </p:cNvPr>
            <p:cNvSpPr/>
            <p:nvPr/>
          </p:nvSpPr>
          <p:spPr>
            <a:xfrm>
              <a:off x="1557463" y="3164051"/>
              <a:ext cx="152400" cy="152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grpSp>
      <p:sp>
        <p:nvSpPr>
          <p:cNvPr id="51" name="Freeform 50">
            <a:extLst>
              <a:ext uri="{FF2B5EF4-FFF2-40B4-BE49-F238E27FC236}">
                <a16:creationId xmlns:a16="http://schemas.microsoft.com/office/drawing/2014/main" id="{9280694A-80CC-C649-8F19-381FC7D799BE}"/>
              </a:ext>
            </a:extLst>
          </p:cNvPr>
          <p:cNvSpPr/>
          <p:nvPr/>
        </p:nvSpPr>
        <p:spPr>
          <a:xfrm>
            <a:off x="10374284" y="3075223"/>
            <a:ext cx="2413067" cy="893024"/>
          </a:xfrm>
          <a:custGeom>
            <a:avLst/>
            <a:gdLst>
              <a:gd name="connsiteX0" fmla="*/ 0 w 1508167"/>
              <a:gd name="connsiteY0" fmla="*/ 558140 h 558140"/>
              <a:gd name="connsiteX1" fmla="*/ 332509 w 1508167"/>
              <a:gd name="connsiteY1" fmla="*/ 344384 h 558140"/>
              <a:gd name="connsiteX2" fmla="*/ 665018 w 1508167"/>
              <a:gd name="connsiteY2" fmla="*/ 296883 h 558140"/>
              <a:gd name="connsiteX3" fmla="*/ 1056904 w 1508167"/>
              <a:gd name="connsiteY3" fmla="*/ 380010 h 558140"/>
              <a:gd name="connsiteX4" fmla="*/ 1401289 w 1508167"/>
              <a:gd name="connsiteY4" fmla="*/ 213755 h 558140"/>
              <a:gd name="connsiteX5" fmla="*/ 1508167 w 1508167"/>
              <a:gd name="connsiteY5" fmla="*/ 0 h 558140"/>
              <a:gd name="connsiteX6" fmla="*/ 1508167 w 1508167"/>
              <a:gd name="connsiteY6" fmla="*/ 0 h 5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167" h="558140">
                <a:moveTo>
                  <a:pt x="0" y="558140"/>
                </a:moveTo>
                <a:cubicBezTo>
                  <a:pt x="110836" y="473033"/>
                  <a:pt x="221673" y="387927"/>
                  <a:pt x="332509" y="344384"/>
                </a:cubicBezTo>
                <a:cubicBezTo>
                  <a:pt x="443345" y="300841"/>
                  <a:pt x="544286" y="290945"/>
                  <a:pt x="665018" y="296883"/>
                </a:cubicBezTo>
                <a:cubicBezTo>
                  <a:pt x="785750" y="302821"/>
                  <a:pt x="934192" y="393865"/>
                  <a:pt x="1056904" y="380010"/>
                </a:cubicBezTo>
                <a:cubicBezTo>
                  <a:pt x="1179616" y="366155"/>
                  <a:pt x="1326079" y="277090"/>
                  <a:pt x="1401289" y="213755"/>
                </a:cubicBezTo>
                <a:cubicBezTo>
                  <a:pt x="1476500" y="150420"/>
                  <a:pt x="1508167" y="0"/>
                  <a:pt x="1508167" y="0"/>
                </a:cubicBezTo>
                <a:lnTo>
                  <a:pt x="1508167" y="0"/>
                </a:lnTo>
              </a:path>
            </a:pathLst>
          </a:cu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dirty="0"/>
          </a:p>
        </p:txBody>
      </p:sp>
      <p:sp>
        <p:nvSpPr>
          <p:cNvPr id="52" name="Freeform 51">
            <a:extLst>
              <a:ext uri="{FF2B5EF4-FFF2-40B4-BE49-F238E27FC236}">
                <a16:creationId xmlns:a16="http://schemas.microsoft.com/office/drawing/2014/main" id="{914E78DD-864B-E346-AD3E-E43AE146D32D}"/>
              </a:ext>
            </a:extLst>
          </p:cNvPr>
          <p:cNvSpPr/>
          <p:nvPr/>
        </p:nvSpPr>
        <p:spPr>
          <a:xfrm>
            <a:off x="11115304" y="4329257"/>
            <a:ext cx="2242061" cy="1653045"/>
          </a:xfrm>
          <a:custGeom>
            <a:avLst/>
            <a:gdLst>
              <a:gd name="connsiteX0" fmla="*/ 0 w 1401288"/>
              <a:gd name="connsiteY0" fmla="*/ 1033153 h 1033153"/>
              <a:gd name="connsiteX1" fmla="*/ 308758 w 1401288"/>
              <a:gd name="connsiteY1" fmla="*/ 712519 h 1033153"/>
              <a:gd name="connsiteX2" fmla="*/ 902525 w 1401288"/>
              <a:gd name="connsiteY2" fmla="*/ 605642 h 1033153"/>
              <a:gd name="connsiteX3" fmla="*/ 1211283 w 1401288"/>
              <a:gd name="connsiteY3" fmla="*/ 213756 h 1033153"/>
              <a:gd name="connsiteX4" fmla="*/ 1401288 w 1401288"/>
              <a:gd name="connsiteY4" fmla="*/ 0 h 103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288" h="1033153">
                <a:moveTo>
                  <a:pt x="0" y="1033153"/>
                </a:moveTo>
                <a:cubicBezTo>
                  <a:pt x="79168" y="908462"/>
                  <a:pt x="158337" y="783771"/>
                  <a:pt x="308758" y="712519"/>
                </a:cubicBezTo>
                <a:cubicBezTo>
                  <a:pt x="459179" y="641267"/>
                  <a:pt x="752104" y="688769"/>
                  <a:pt x="902525" y="605642"/>
                </a:cubicBezTo>
                <a:cubicBezTo>
                  <a:pt x="1052946" y="522515"/>
                  <a:pt x="1128156" y="314696"/>
                  <a:pt x="1211283" y="213756"/>
                </a:cubicBezTo>
                <a:cubicBezTo>
                  <a:pt x="1294410" y="112816"/>
                  <a:pt x="1401288" y="0"/>
                  <a:pt x="1401288" y="0"/>
                </a:cubicBezTo>
              </a:path>
            </a:pathLst>
          </a:cu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89"/>
          </a:p>
        </p:txBody>
      </p:sp>
      <p:sp>
        <p:nvSpPr>
          <p:cNvPr id="53" name="TextBox 52">
            <a:extLst>
              <a:ext uri="{FF2B5EF4-FFF2-40B4-BE49-F238E27FC236}">
                <a16:creationId xmlns:a16="http://schemas.microsoft.com/office/drawing/2014/main" id="{BFC70BE0-6FEC-A940-B9BE-8F8EAC820C51}"/>
              </a:ext>
            </a:extLst>
          </p:cNvPr>
          <p:cNvSpPr txBox="1"/>
          <p:nvPr/>
        </p:nvSpPr>
        <p:spPr>
          <a:xfrm>
            <a:off x="10323232" y="4236639"/>
            <a:ext cx="377026" cy="613886"/>
          </a:xfrm>
          <a:prstGeom prst="rect">
            <a:avLst/>
          </a:prstGeom>
          <a:noFill/>
        </p:spPr>
        <p:txBody>
          <a:bodyPr wrap="none" rtlCol="0">
            <a:spAutoFit/>
          </a:bodyPr>
          <a:lstStyle/>
          <a:p>
            <a:r>
              <a:rPr lang="en-US" sz="3389" b="1" dirty="0">
                <a:solidFill>
                  <a:srgbClr val="FFC000"/>
                </a:solidFill>
              </a:rPr>
              <a:t>?</a:t>
            </a:r>
          </a:p>
        </p:txBody>
      </p:sp>
    </p:spTree>
    <p:extLst>
      <p:ext uri="{BB962C8B-B14F-4D97-AF65-F5344CB8AC3E}">
        <p14:creationId xmlns:p14="http://schemas.microsoft.com/office/powerpoint/2010/main" val="3692777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Machine learning—reinforcement learning</a:t>
            </a:r>
          </a:p>
        </p:txBody>
      </p:sp>
      <p:sp>
        <p:nvSpPr>
          <p:cNvPr id="54" name="Rounded Rectangle 53">
            <a:extLst>
              <a:ext uri="{FF2B5EF4-FFF2-40B4-BE49-F238E27FC236}">
                <a16:creationId xmlns:a16="http://schemas.microsoft.com/office/drawing/2014/main" id="{35724F75-A63D-E444-9ADD-A49285BDFD60}"/>
              </a:ext>
            </a:extLst>
          </p:cNvPr>
          <p:cNvSpPr/>
          <p:nvPr/>
        </p:nvSpPr>
        <p:spPr bwMode="auto">
          <a:xfrm>
            <a:off x="6897918" y="5873152"/>
            <a:ext cx="3411415" cy="914400"/>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Environment</a:t>
            </a:r>
          </a:p>
        </p:txBody>
      </p:sp>
      <p:sp>
        <p:nvSpPr>
          <p:cNvPr id="55" name="Rounded Rectangle 54">
            <a:extLst>
              <a:ext uri="{FF2B5EF4-FFF2-40B4-BE49-F238E27FC236}">
                <a16:creationId xmlns:a16="http://schemas.microsoft.com/office/drawing/2014/main" id="{6D8B0735-C3DA-EB4C-A2A9-54EBE95B0A55}"/>
              </a:ext>
            </a:extLst>
          </p:cNvPr>
          <p:cNvSpPr/>
          <p:nvPr/>
        </p:nvSpPr>
        <p:spPr bwMode="auto">
          <a:xfrm>
            <a:off x="7314087" y="2602634"/>
            <a:ext cx="2579076" cy="914400"/>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Agent</a:t>
            </a:r>
          </a:p>
        </p:txBody>
      </p:sp>
      <p:sp>
        <p:nvSpPr>
          <p:cNvPr id="56" name="Rounded Rectangle 55">
            <a:extLst>
              <a:ext uri="{FF2B5EF4-FFF2-40B4-BE49-F238E27FC236}">
                <a16:creationId xmlns:a16="http://schemas.microsoft.com/office/drawing/2014/main" id="{A62AFC4B-E8BA-3543-AAEB-E409246707E4}"/>
              </a:ext>
            </a:extLst>
          </p:cNvPr>
          <p:cNvSpPr/>
          <p:nvPr/>
        </p:nvSpPr>
        <p:spPr bwMode="auto">
          <a:xfrm>
            <a:off x="2037598" y="4589530"/>
            <a:ext cx="2860429" cy="914400"/>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Observation</a:t>
            </a:r>
          </a:p>
        </p:txBody>
      </p:sp>
      <p:sp>
        <p:nvSpPr>
          <p:cNvPr id="57" name="TextBox 56">
            <a:extLst>
              <a:ext uri="{FF2B5EF4-FFF2-40B4-BE49-F238E27FC236}">
                <a16:creationId xmlns:a16="http://schemas.microsoft.com/office/drawing/2014/main" id="{EB7DDA0E-61AD-DC40-8CCB-45F7D1D3CFF4}"/>
              </a:ext>
            </a:extLst>
          </p:cNvPr>
          <p:cNvSpPr txBox="1"/>
          <p:nvPr/>
        </p:nvSpPr>
        <p:spPr>
          <a:xfrm>
            <a:off x="10984233" y="4431103"/>
            <a:ext cx="1561966" cy="738664"/>
          </a:xfrm>
          <a:prstGeom prst="rect">
            <a:avLst/>
          </a:prstGeom>
          <a:noFill/>
          <a:ln>
            <a:noFill/>
          </a:ln>
        </p:spPr>
        <p:txBody>
          <a:bodyPr wrap="none" lIns="182880" tIns="146304" rIns="182880" bIns="146304" rtlCol="0">
            <a:spAutoFit/>
          </a:bodyPr>
          <a:lstStyle/>
          <a:p>
            <a:pPr>
              <a:lnSpc>
                <a:spcPct val="90000"/>
              </a:lnSpc>
              <a:spcAft>
                <a:spcPts val="1800"/>
              </a:spcAft>
            </a:pPr>
            <a:r>
              <a:rPr lang="en-US" sz="3200" dirty="0"/>
              <a:t>Action</a:t>
            </a:r>
          </a:p>
        </p:txBody>
      </p:sp>
      <p:sp>
        <p:nvSpPr>
          <p:cNvPr id="58" name="TextBox 57">
            <a:extLst>
              <a:ext uri="{FF2B5EF4-FFF2-40B4-BE49-F238E27FC236}">
                <a16:creationId xmlns:a16="http://schemas.microsoft.com/office/drawing/2014/main" id="{C18D26F8-0939-7349-979C-88377A0938B3}"/>
              </a:ext>
            </a:extLst>
          </p:cNvPr>
          <p:cNvSpPr txBox="1"/>
          <p:nvPr/>
        </p:nvSpPr>
        <p:spPr>
          <a:xfrm>
            <a:off x="2767343" y="2745182"/>
            <a:ext cx="1350370"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State</a:t>
            </a:r>
          </a:p>
        </p:txBody>
      </p:sp>
      <p:sp>
        <p:nvSpPr>
          <p:cNvPr id="59" name="TextBox 58">
            <a:extLst>
              <a:ext uri="{FF2B5EF4-FFF2-40B4-BE49-F238E27FC236}">
                <a16:creationId xmlns:a16="http://schemas.microsoft.com/office/drawing/2014/main" id="{B9593671-FCBF-B14D-945B-3565FED9F024}"/>
              </a:ext>
            </a:extLst>
          </p:cNvPr>
          <p:cNvSpPr txBox="1"/>
          <p:nvPr/>
        </p:nvSpPr>
        <p:spPr>
          <a:xfrm>
            <a:off x="4500437" y="3597536"/>
            <a:ext cx="176394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Reward</a:t>
            </a:r>
          </a:p>
        </p:txBody>
      </p:sp>
      <p:sp>
        <p:nvSpPr>
          <p:cNvPr id="60" name="Arc 59">
            <a:extLst>
              <a:ext uri="{FF2B5EF4-FFF2-40B4-BE49-F238E27FC236}">
                <a16:creationId xmlns:a16="http://schemas.microsoft.com/office/drawing/2014/main" id="{68FBE2E3-D846-F14C-BD9A-BDA18194BD07}"/>
              </a:ext>
            </a:extLst>
          </p:cNvPr>
          <p:cNvSpPr/>
          <p:nvPr/>
        </p:nvSpPr>
        <p:spPr>
          <a:xfrm rot="2877441">
            <a:off x="6988110" y="2831892"/>
            <a:ext cx="4218010" cy="3831166"/>
          </a:xfrm>
          <a:prstGeom prst="arc">
            <a:avLst>
              <a:gd name="adj1" fmla="val 15030131"/>
              <a:gd name="adj2" fmla="val 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C000"/>
              </a:solidFill>
            </a:endParaRPr>
          </a:p>
        </p:txBody>
      </p:sp>
      <p:sp>
        <p:nvSpPr>
          <p:cNvPr id="61" name="Arc 60">
            <a:extLst>
              <a:ext uri="{FF2B5EF4-FFF2-40B4-BE49-F238E27FC236}">
                <a16:creationId xmlns:a16="http://schemas.microsoft.com/office/drawing/2014/main" id="{A3F2CCBB-0CC3-6641-AB61-A89F5FF9D449}"/>
              </a:ext>
            </a:extLst>
          </p:cNvPr>
          <p:cNvSpPr/>
          <p:nvPr/>
        </p:nvSpPr>
        <p:spPr>
          <a:xfrm rot="10800000">
            <a:off x="3070134" y="2655801"/>
            <a:ext cx="6571140" cy="3831166"/>
          </a:xfrm>
          <a:prstGeom prst="arc">
            <a:avLst>
              <a:gd name="adj1" fmla="val 15462739"/>
              <a:gd name="adj2" fmla="val 20321287"/>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9989DD61-D000-B44B-BA6F-CB55379FDB50}"/>
              </a:ext>
            </a:extLst>
          </p:cNvPr>
          <p:cNvSpPr/>
          <p:nvPr/>
        </p:nvSpPr>
        <p:spPr>
          <a:xfrm rot="15995688">
            <a:off x="5482423" y="-71656"/>
            <a:ext cx="2830988" cy="8622364"/>
          </a:xfrm>
          <a:prstGeom prst="arc">
            <a:avLst>
              <a:gd name="adj1" fmla="val 16209543"/>
              <a:gd name="adj2" fmla="val 1162040"/>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98340905-E5F3-E247-A0AA-E3A6B45C6F7A}"/>
              </a:ext>
            </a:extLst>
          </p:cNvPr>
          <p:cNvSpPr/>
          <p:nvPr/>
        </p:nvSpPr>
        <p:spPr>
          <a:xfrm rot="15995688">
            <a:off x="6522619" y="15075"/>
            <a:ext cx="2419338" cy="8622364"/>
          </a:xfrm>
          <a:prstGeom prst="arc">
            <a:avLst>
              <a:gd name="adj1" fmla="val 16244105"/>
              <a:gd name="adj2" fmla="val 20490519"/>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833097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Some ML &amp; data science security topics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5"/>
            <a:ext cx="13983046" cy="5777992"/>
          </a:xfrm>
        </p:spPr>
        <p:txBody>
          <a:bodyPr/>
          <a:lstStyle/>
          <a:p>
            <a:r>
              <a:rPr lang="en-US" sz="3600" dirty="0"/>
              <a:t>Bot detection</a:t>
            </a:r>
          </a:p>
          <a:p>
            <a:r>
              <a:rPr lang="en-US" sz="3600" dirty="0"/>
              <a:t>Spot malicious reconnaissance</a:t>
            </a:r>
          </a:p>
          <a:p>
            <a:r>
              <a:rPr lang="en-US" sz="3600" dirty="0"/>
              <a:t>Exfiltration identification and prevention</a:t>
            </a:r>
          </a:p>
          <a:p>
            <a:r>
              <a:rPr lang="en-US" sz="3600" dirty="0"/>
              <a:t>Data classification</a:t>
            </a:r>
          </a:p>
          <a:p>
            <a:r>
              <a:rPr lang="en-US" sz="3600" dirty="0"/>
              <a:t>Characterizing insider threat</a:t>
            </a:r>
          </a:p>
          <a:p>
            <a:r>
              <a:rPr lang="en-US" sz="3600" dirty="0"/>
              <a:t>Malware identification</a:t>
            </a:r>
          </a:p>
          <a:p>
            <a:r>
              <a:rPr lang="en-US" sz="3600" dirty="0"/>
              <a:t>Respond to credential theft/impersonation</a:t>
            </a:r>
          </a:p>
          <a:p>
            <a:r>
              <a:rPr lang="en-US" sz="3600" dirty="0"/>
              <a:t>Network behavior analysis</a:t>
            </a:r>
          </a:p>
        </p:txBody>
      </p:sp>
      <p:grpSp>
        <p:nvGrpSpPr>
          <p:cNvPr id="2" name="Group 1">
            <a:extLst>
              <a:ext uri="{FF2B5EF4-FFF2-40B4-BE49-F238E27FC236}">
                <a16:creationId xmlns:a16="http://schemas.microsoft.com/office/drawing/2014/main" id="{B5179DBF-76AA-8A4B-95C2-29D60B7518BD}"/>
              </a:ext>
            </a:extLst>
          </p:cNvPr>
          <p:cNvGrpSpPr/>
          <p:nvPr/>
        </p:nvGrpSpPr>
        <p:grpSpPr>
          <a:xfrm>
            <a:off x="11541602" y="4589150"/>
            <a:ext cx="2301904" cy="2094779"/>
            <a:chOff x="11541602" y="4284352"/>
            <a:chExt cx="2301904" cy="2094779"/>
          </a:xfrm>
        </p:grpSpPr>
        <p:pic>
          <p:nvPicPr>
            <p:cNvPr id="6" name="Graphic 5">
              <a:extLst>
                <a:ext uri="{FF2B5EF4-FFF2-40B4-BE49-F238E27FC236}">
                  <a16:creationId xmlns:a16="http://schemas.microsoft.com/office/drawing/2014/main" id="{E04FBE66-728A-144E-A484-9D116F9A6B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2940" y="4284352"/>
              <a:ext cx="1519228" cy="1519228"/>
            </a:xfrm>
            <a:prstGeom prst="rect">
              <a:avLst/>
            </a:prstGeom>
          </p:spPr>
        </p:pic>
        <p:sp>
          <p:nvSpPr>
            <p:cNvPr id="7" name="TextBox 6">
              <a:extLst>
                <a:ext uri="{FF2B5EF4-FFF2-40B4-BE49-F238E27FC236}">
                  <a16:creationId xmlns:a16="http://schemas.microsoft.com/office/drawing/2014/main" id="{BB9E6FB5-855A-714F-9555-44A07F229F7B}"/>
                </a:ext>
              </a:extLst>
            </p:cNvPr>
            <p:cNvSpPr txBox="1"/>
            <p:nvPr/>
          </p:nvSpPr>
          <p:spPr>
            <a:xfrm>
              <a:off x="11541602" y="5917466"/>
              <a:ext cx="2301904" cy="461665"/>
            </a:xfrm>
            <a:prstGeom prst="rect">
              <a:avLst/>
            </a:prstGeom>
            <a:noFill/>
          </p:spPr>
          <p:txBody>
            <a:bodyPr wrap="square" rtlCol="0">
              <a:spAutoFit/>
            </a:bodyPr>
            <a:lstStyle/>
            <a:p>
              <a:pPr algn="ctr"/>
              <a:r>
                <a:rPr lang="en-US" sz="2400" dirty="0"/>
                <a:t>Amazon Macie</a:t>
              </a:r>
            </a:p>
          </p:txBody>
        </p:sp>
      </p:grpSp>
      <p:grpSp>
        <p:nvGrpSpPr>
          <p:cNvPr id="9" name="Group 8">
            <a:extLst>
              <a:ext uri="{FF2B5EF4-FFF2-40B4-BE49-F238E27FC236}">
                <a16:creationId xmlns:a16="http://schemas.microsoft.com/office/drawing/2014/main" id="{2CF60175-BD14-4C45-94FA-91973E98441A}"/>
              </a:ext>
            </a:extLst>
          </p:cNvPr>
          <p:cNvGrpSpPr/>
          <p:nvPr/>
        </p:nvGrpSpPr>
        <p:grpSpPr>
          <a:xfrm>
            <a:off x="11114238" y="1919544"/>
            <a:ext cx="3156632" cy="2012221"/>
            <a:chOff x="11114238" y="2036774"/>
            <a:chExt cx="3156632" cy="2012221"/>
          </a:xfrm>
        </p:grpSpPr>
        <p:pic>
          <p:nvPicPr>
            <p:cNvPr id="5" name="Graphic 4">
              <a:extLst>
                <a:ext uri="{FF2B5EF4-FFF2-40B4-BE49-F238E27FC236}">
                  <a16:creationId xmlns:a16="http://schemas.microsoft.com/office/drawing/2014/main" id="{494B6C68-892C-FD48-B481-11772CE544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32940" y="2036774"/>
              <a:ext cx="1519228" cy="1519228"/>
            </a:xfrm>
            <a:prstGeom prst="rect">
              <a:avLst/>
            </a:prstGeom>
          </p:spPr>
        </p:pic>
        <p:sp>
          <p:nvSpPr>
            <p:cNvPr id="8" name="TextBox 7">
              <a:extLst>
                <a:ext uri="{FF2B5EF4-FFF2-40B4-BE49-F238E27FC236}">
                  <a16:creationId xmlns:a16="http://schemas.microsoft.com/office/drawing/2014/main" id="{204579BA-BF51-D040-8C38-4D5319ADC6FB}"/>
                </a:ext>
              </a:extLst>
            </p:cNvPr>
            <p:cNvSpPr txBox="1"/>
            <p:nvPr/>
          </p:nvSpPr>
          <p:spPr>
            <a:xfrm>
              <a:off x="11114238" y="3587330"/>
              <a:ext cx="3156632" cy="461665"/>
            </a:xfrm>
            <a:prstGeom prst="rect">
              <a:avLst/>
            </a:prstGeom>
            <a:noFill/>
          </p:spPr>
          <p:txBody>
            <a:bodyPr wrap="square" rtlCol="0">
              <a:spAutoFit/>
            </a:bodyPr>
            <a:lstStyle/>
            <a:p>
              <a:pPr algn="ctr"/>
              <a:r>
                <a:rPr lang="en-US" sz="2400" dirty="0"/>
                <a:t>Amazon GuardDuty</a:t>
              </a:r>
            </a:p>
          </p:txBody>
        </p:sp>
      </p:grpSp>
    </p:spTree>
    <p:extLst>
      <p:ext uri="{BB962C8B-B14F-4D97-AF65-F5344CB8AC3E}">
        <p14:creationId xmlns:p14="http://schemas.microsoft.com/office/powerpoint/2010/main" val="22071430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Characterizing the use case</a:t>
            </a:r>
            <a:endParaRPr lang="en-US" dirty="0">
              <a:latin typeface="+mj-lt"/>
            </a:endParaRPr>
          </a:p>
        </p:txBody>
      </p:sp>
    </p:spTree>
    <p:extLst>
      <p:ext uri="{BB962C8B-B14F-4D97-AF65-F5344CB8AC3E}">
        <p14:creationId xmlns:p14="http://schemas.microsoft.com/office/powerpoint/2010/main" val="12616364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Key characteristics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5"/>
            <a:ext cx="13983046" cy="5066002"/>
          </a:xfrm>
        </p:spPr>
        <p:txBody>
          <a:bodyPr/>
          <a:lstStyle/>
          <a:p>
            <a:r>
              <a:rPr lang="en-US" sz="3600" dirty="0"/>
              <a:t>What is the security challenge &amp; outcome?</a:t>
            </a:r>
          </a:p>
          <a:p>
            <a:endParaRPr lang="en-US" sz="3600" dirty="0"/>
          </a:p>
          <a:p>
            <a:r>
              <a:rPr lang="en-US" sz="3600" dirty="0"/>
              <a:t>What action will be taken?</a:t>
            </a:r>
          </a:p>
          <a:p>
            <a:endParaRPr lang="en-US" sz="3600" dirty="0"/>
          </a:p>
          <a:p>
            <a:r>
              <a:rPr lang="en-US" sz="3600" dirty="0"/>
              <a:t>Is there already a hypothesis you can check?</a:t>
            </a:r>
          </a:p>
          <a:p>
            <a:endParaRPr lang="en-US" sz="3600" dirty="0"/>
          </a:p>
          <a:p>
            <a:r>
              <a:rPr lang="en-US" sz="3600" dirty="0"/>
              <a:t>Response time: Exploration… batch… (near) real time?</a:t>
            </a:r>
          </a:p>
        </p:txBody>
      </p:sp>
    </p:spTree>
    <p:extLst>
      <p:ext uri="{BB962C8B-B14F-4D97-AF65-F5344CB8AC3E}">
        <p14:creationId xmlns:p14="http://schemas.microsoft.com/office/powerpoint/2010/main" val="16453956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Today’s scenario 1: Anomalous IP usage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5"/>
            <a:ext cx="13983046" cy="6002669"/>
          </a:xfrm>
        </p:spPr>
        <p:txBody>
          <a:bodyPr/>
          <a:lstStyle/>
          <a:p>
            <a:r>
              <a:rPr lang="en-US" dirty="0"/>
              <a:t>Identify users accessing our AWS account from an unusual IP address</a:t>
            </a:r>
          </a:p>
          <a:p>
            <a:pPr lvl="1"/>
            <a:r>
              <a:rPr lang="en-US" dirty="0"/>
              <a:t>For every user, provide a score for “unusual”</a:t>
            </a:r>
          </a:p>
          <a:p>
            <a:endParaRPr lang="en-US" dirty="0"/>
          </a:p>
          <a:p>
            <a:r>
              <a:rPr lang="en-US" u="sng" dirty="0"/>
              <a:t>Action:</a:t>
            </a:r>
            <a:r>
              <a:rPr lang="en-US" dirty="0"/>
              <a:t> Each GuardDuty finding will be scored this way and the information will be added in our SIEM</a:t>
            </a:r>
          </a:p>
          <a:p>
            <a:endParaRPr lang="en-US" dirty="0"/>
          </a:p>
          <a:p>
            <a:r>
              <a:rPr lang="en-US" u="sng" dirty="0"/>
              <a:t>Hypothesis:</a:t>
            </a:r>
            <a:r>
              <a:rPr lang="en-US" dirty="0"/>
              <a:t> Other than recording each IP address used and checking that list… need a method</a:t>
            </a:r>
          </a:p>
          <a:p>
            <a:endParaRPr lang="en-US" dirty="0"/>
          </a:p>
          <a:p>
            <a:r>
              <a:rPr lang="en-US" u="sng" dirty="0"/>
              <a:t>Response:</a:t>
            </a:r>
            <a:r>
              <a:rPr lang="en-US" dirty="0"/>
              <a:t> (Near) real time</a:t>
            </a:r>
          </a:p>
        </p:txBody>
      </p:sp>
    </p:spTree>
    <p:extLst>
      <p:ext uri="{BB962C8B-B14F-4D97-AF65-F5344CB8AC3E}">
        <p14:creationId xmlns:p14="http://schemas.microsoft.com/office/powerpoint/2010/main" val="24187854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891654"/>
            <a:ext cx="11446881" cy="1850571"/>
          </a:xfrm>
        </p:spPr>
        <p:txBody>
          <a:bodyPr/>
          <a:lstStyle/>
          <a:p>
            <a:r>
              <a:rPr lang="en-US" dirty="0"/>
              <a:t>Getting started with machine learning</a:t>
            </a:r>
            <a:br>
              <a:rPr lang="en-US" dirty="0"/>
            </a:br>
            <a:r>
              <a:rPr lang="en-US" dirty="0"/>
              <a:t>&amp; data science for security</a:t>
            </a:r>
          </a:p>
        </p:txBody>
      </p:sp>
      <p:sp>
        <p:nvSpPr>
          <p:cNvPr id="5" name="Text Placeholder 4"/>
          <p:cNvSpPr>
            <a:spLocks noGrp="1"/>
          </p:cNvSpPr>
          <p:nvPr>
            <p:ph type="body" sz="quarter" idx="14"/>
          </p:nvPr>
        </p:nvSpPr>
        <p:spPr>
          <a:xfrm>
            <a:off x="323850" y="4913752"/>
            <a:ext cx="4868635" cy="464364"/>
          </a:xfrm>
        </p:spPr>
        <p:txBody>
          <a:bodyPr/>
          <a:lstStyle/>
          <a:p>
            <a:r>
              <a:rPr lang="en-US" dirty="0"/>
              <a:t>Neal J. Rothleder</a:t>
            </a:r>
          </a:p>
        </p:txBody>
      </p:sp>
      <p:sp>
        <p:nvSpPr>
          <p:cNvPr id="7" name="Text Placeholder 6"/>
          <p:cNvSpPr>
            <a:spLocks noGrp="1"/>
          </p:cNvSpPr>
          <p:nvPr>
            <p:ph type="body" sz="quarter" idx="15"/>
          </p:nvPr>
        </p:nvSpPr>
        <p:spPr/>
        <p:txBody>
          <a:bodyPr/>
          <a:lstStyle/>
          <a:p>
            <a:r>
              <a:rPr lang="en-US" dirty="0"/>
              <a:t>SEC351-R</a:t>
            </a:r>
          </a:p>
        </p:txBody>
      </p:sp>
      <p:sp>
        <p:nvSpPr>
          <p:cNvPr id="8" name="Text Placeholder 7">
            <a:extLst>
              <a:ext uri="{FF2B5EF4-FFF2-40B4-BE49-F238E27FC236}">
                <a16:creationId xmlns:a16="http://schemas.microsoft.com/office/drawing/2014/main" id="{BAD75266-CB02-4BD5-AB23-10C58F311A35}"/>
              </a:ext>
            </a:extLst>
          </p:cNvPr>
          <p:cNvSpPr>
            <a:spLocks noGrp="1"/>
          </p:cNvSpPr>
          <p:nvPr>
            <p:ph type="body" sz="quarter" idx="16"/>
          </p:nvPr>
        </p:nvSpPr>
        <p:spPr>
          <a:xfrm>
            <a:off x="323851" y="5367640"/>
            <a:ext cx="4868636" cy="973002"/>
          </a:xfrm>
        </p:spPr>
        <p:txBody>
          <a:bodyPr/>
          <a:lstStyle/>
          <a:p>
            <a:r>
              <a:rPr lang="en-US" dirty="0"/>
              <a:t>Practice Manager / Sr. Consultant</a:t>
            </a:r>
          </a:p>
          <a:p>
            <a:r>
              <a:rPr lang="en-US" dirty="0"/>
              <a:t>AWS Professional Services</a:t>
            </a:r>
          </a:p>
          <a:p>
            <a:r>
              <a:rPr lang="en-US" dirty="0"/>
              <a:t>Amazon Web Services</a:t>
            </a:r>
          </a:p>
        </p:txBody>
      </p:sp>
      <p:sp>
        <p:nvSpPr>
          <p:cNvPr id="11" name="Text Placeholder 4">
            <a:extLst>
              <a:ext uri="{FF2B5EF4-FFF2-40B4-BE49-F238E27FC236}">
                <a16:creationId xmlns:a16="http://schemas.microsoft.com/office/drawing/2014/main" id="{DD2D784C-9663-254B-8904-143A6E5E50AD}"/>
              </a:ext>
            </a:extLst>
          </p:cNvPr>
          <p:cNvSpPr txBox="1">
            <a:spLocks/>
          </p:cNvSpPr>
          <p:nvPr/>
        </p:nvSpPr>
        <p:spPr bwMode="white">
          <a:xfrm>
            <a:off x="5698670" y="4919191"/>
            <a:ext cx="4868635" cy="464364"/>
          </a:xfrm>
          <a:prstGeom prst="rect">
            <a:avLst/>
          </a:prstGeom>
        </p:spPr>
        <p:txBody>
          <a:bodyPr vert="horz" wrap="square" lIns="182880" tIns="146304" rIns="182880" bIns="146304"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Jeff </a:t>
            </a:r>
            <a:r>
              <a:rPr lang="en-US" dirty="0" err="1"/>
              <a:t>Puchalski</a:t>
            </a:r>
            <a:endParaRPr lang="en-US" dirty="0"/>
          </a:p>
        </p:txBody>
      </p:sp>
      <p:sp>
        <p:nvSpPr>
          <p:cNvPr id="12" name="Text Placeholder 7">
            <a:extLst>
              <a:ext uri="{FF2B5EF4-FFF2-40B4-BE49-F238E27FC236}">
                <a16:creationId xmlns:a16="http://schemas.microsoft.com/office/drawing/2014/main" id="{BCEFC0BE-A2CA-E843-B56D-9E4E1BAB135C}"/>
              </a:ext>
            </a:extLst>
          </p:cNvPr>
          <p:cNvSpPr txBox="1">
            <a:spLocks/>
          </p:cNvSpPr>
          <p:nvPr/>
        </p:nvSpPr>
        <p:spPr bwMode="white">
          <a:xfrm>
            <a:off x="5698671" y="5373079"/>
            <a:ext cx="4868636" cy="973002"/>
          </a:xfrm>
          <a:prstGeom prst="rect">
            <a:avLst/>
          </a:prstGeom>
        </p:spPr>
        <p:txBody>
          <a:bodyPr vert="horz" wrap="square" lIns="182880" tIns="146304" rIns="182880" bIns="146304"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Sr. Security Engineer</a:t>
            </a:r>
          </a:p>
          <a:p>
            <a:r>
              <a:rPr lang="en-US" dirty="0"/>
              <a:t>AWS Security</a:t>
            </a:r>
          </a:p>
          <a:p>
            <a:r>
              <a:rPr lang="en-US" dirty="0"/>
              <a:t>Amazon Web Services</a:t>
            </a: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Today’s scenario 2: Monitoring automated roles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5"/>
            <a:ext cx="13983046" cy="6624378"/>
          </a:xfrm>
        </p:spPr>
        <p:txBody>
          <a:bodyPr/>
          <a:lstStyle/>
          <a:p>
            <a:r>
              <a:rPr lang="en-US" dirty="0"/>
              <a:t>Identify roles likely doing automated tasks, and identify when that role appears to be doing something “different”</a:t>
            </a:r>
          </a:p>
          <a:p>
            <a:pPr lvl="1"/>
            <a:r>
              <a:rPr lang="en-US" dirty="0"/>
              <a:t>For a tuple [User, AWS API call, Date/Time]—provide a score for how unusual it is</a:t>
            </a:r>
          </a:p>
          <a:p>
            <a:pPr marL="0" indent="0">
              <a:buNone/>
            </a:pPr>
            <a:endParaRPr lang="en-US" dirty="0"/>
          </a:p>
          <a:p>
            <a:r>
              <a:rPr lang="en-US" u="sng" dirty="0"/>
              <a:t>Action:</a:t>
            </a:r>
            <a:r>
              <a:rPr lang="en-US" dirty="0"/>
              <a:t> Each selected &lt;user, API call&gt; pair will be scored this way and the information will be added in our SIEM</a:t>
            </a:r>
          </a:p>
          <a:p>
            <a:pPr lvl="1"/>
            <a:endParaRPr lang="en-US" dirty="0"/>
          </a:p>
          <a:p>
            <a:r>
              <a:rPr lang="en-US" u="sng" dirty="0"/>
              <a:t>Hypothesis:</a:t>
            </a:r>
            <a:r>
              <a:rPr lang="en-US" dirty="0"/>
              <a:t> Automation roles should make the same API calls repeatedly in a pattern. Identify those and monitor for a break in the pattern. </a:t>
            </a:r>
          </a:p>
          <a:p>
            <a:pPr lvl="1"/>
            <a:endParaRPr lang="en-US" dirty="0"/>
          </a:p>
          <a:p>
            <a:r>
              <a:rPr lang="en-US" u="sng" dirty="0"/>
              <a:t>Response:</a:t>
            </a:r>
            <a:r>
              <a:rPr lang="en-US" dirty="0"/>
              <a:t> Exploration, and then batch</a:t>
            </a:r>
          </a:p>
        </p:txBody>
      </p:sp>
    </p:spTree>
    <p:extLst>
      <p:ext uri="{BB962C8B-B14F-4D97-AF65-F5344CB8AC3E}">
        <p14:creationId xmlns:p14="http://schemas.microsoft.com/office/powerpoint/2010/main" val="3269481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Tools we’ll use today</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966828" y="1616706"/>
            <a:ext cx="10218243" cy="6235553"/>
          </a:xfrm>
        </p:spPr>
        <p:txBody>
          <a:bodyPr/>
          <a:lstStyle/>
          <a:p>
            <a:r>
              <a:rPr lang="en-US" dirty="0"/>
              <a:t>AWS CloudTrail</a:t>
            </a:r>
          </a:p>
          <a:p>
            <a:pPr>
              <a:spcBef>
                <a:spcPts val="2800"/>
              </a:spcBef>
            </a:pPr>
            <a:r>
              <a:rPr lang="en-US" dirty="0"/>
              <a:t>Amazon Athena</a:t>
            </a:r>
          </a:p>
          <a:p>
            <a:pPr>
              <a:spcBef>
                <a:spcPts val="2800"/>
              </a:spcBef>
            </a:pPr>
            <a:r>
              <a:rPr lang="en-US" dirty="0"/>
              <a:t>AWS Lambda</a:t>
            </a:r>
          </a:p>
          <a:p>
            <a:pPr>
              <a:spcBef>
                <a:spcPts val="2400"/>
              </a:spcBef>
            </a:pPr>
            <a:r>
              <a:rPr lang="en-US" dirty="0"/>
              <a:t>Amazon </a:t>
            </a:r>
            <a:r>
              <a:rPr lang="en-US" dirty="0" err="1"/>
              <a:t>SageMaker</a:t>
            </a:r>
            <a:r>
              <a:rPr lang="en-US" dirty="0"/>
              <a:t> </a:t>
            </a:r>
          </a:p>
          <a:p>
            <a:pPr lvl="1"/>
            <a:r>
              <a:rPr lang="en-US" dirty="0" err="1"/>
              <a:t>Jupyter</a:t>
            </a:r>
            <a:r>
              <a:rPr lang="en-US" dirty="0"/>
              <a:t> notebooks (Python, training, inference endpoints)</a:t>
            </a:r>
          </a:p>
          <a:p>
            <a:pPr lvl="1"/>
            <a:r>
              <a:rPr lang="en-US" dirty="0"/>
              <a:t>Algorithms: </a:t>
            </a:r>
            <a:r>
              <a:rPr lang="en-US" dirty="0" err="1"/>
              <a:t>IPInsights</a:t>
            </a:r>
            <a:r>
              <a:rPr lang="en-US" dirty="0"/>
              <a:t>, Custom LSTM time series prediction</a:t>
            </a:r>
          </a:p>
          <a:p>
            <a:pPr>
              <a:spcBef>
                <a:spcPts val="2800"/>
              </a:spcBef>
            </a:pPr>
            <a:r>
              <a:rPr lang="en-US" dirty="0"/>
              <a:t>Amazon Simple Storage Service (Amazon S3)</a:t>
            </a:r>
          </a:p>
          <a:p>
            <a:pPr marL="460375" indent="-392113">
              <a:spcBef>
                <a:spcPts val="2800"/>
              </a:spcBef>
            </a:pPr>
            <a:r>
              <a:rPr lang="en-US" dirty="0"/>
              <a:t>SQL, Python</a:t>
            </a:r>
          </a:p>
        </p:txBody>
      </p:sp>
      <p:pic>
        <p:nvPicPr>
          <p:cNvPr id="5" name="Graphic 4">
            <a:extLst>
              <a:ext uri="{FF2B5EF4-FFF2-40B4-BE49-F238E27FC236}">
                <a16:creationId xmlns:a16="http://schemas.microsoft.com/office/drawing/2014/main" id="{B5CE25A5-74D2-BC4C-A487-62F8B9014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228" y="1584048"/>
            <a:ext cx="711200" cy="711200"/>
          </a:xfrm>
          <a:prstGeom prst="rect">
            <a:avLst/>
          </a:prstGeom>
        </p:spPr>
      </p:pic>
      <p:pic>
        <p:nvPicPr>
          <p:cNvPr id="6" name="Graphic 5">
            <a:extLst>
              <a:ext uri="{FF2B5EF4-FFF2-40B4-BE49-F238E27FC236}">
                <a16:creationId xmlns:a16="http://schemas.microsoft.com/office/drawing/2014/main" id="{47ACACB2-EED7-614B-82AE-DACB688DB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392" y="2480588"/>
            <a:ext cx="711200" cy="711200"/>
          </a:xfrm>
          <a:prstGeom prst="rect">
            <a:avLst/>
          </a:prstGeom>
        </p:spPr>
      </p:pic>
      <p:pic>
        <p:nvPicPr>
          <p:cNvPr id="7" name="Graphic 6">
            <a:extLst>
              <a:ext uri="{FF2B5EF4-FFF2-40B4-BE49-F238E27FC236}">
                <a16:creationId xmlns:a16="http://schemas.microsoft.com/office/drawing/2014/main" id="{0FEF81D8-4BA9-1547-9AB2-F2D786B4F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392" y="3355060"/>
            <a:ext cx="711200" cy="711200"/>
          </a:xfrm>
          <a:prstGeom prst="rect">
            <a:avLst/>
          </a:prstGeom>
        </p:spPr>
      </p:pic>
      <p:pic>
        <p:nvPicPr>
          <p:cNvPr id="8" name="Graphic 7">
            <a:extLst>
              <a:ext uri="{FF2B5EF4-FFF2-40B4-BE49-F238E27FC236}">
                <a16:creationId xmlns:a16="http://schemas.microsoft.com/office/drawing/2014/main" id="{1372B423-CC02-8247-9CB0-012FB11C1C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228" y="4241794"/>
            <a:ext cx="711200" cy="711200"/>
          </a:xfrm>
          <a:prstGeom prst="rect">
            <a:avLst/>
          </a:prstGeom>
        </p:spPr>
      </p:pic>
      <p:pic>
        <p:nvPicPr>
          <p:cNvPr id="9" name="Graphic 8">
            <a:extLst>
              <a:ext uri="{FF2B5EF4-FFF2-40B4-BE49-F238E27FC236}">
                <a16:creationId xmlns:a16="http://schemas.microsoft.com/office/drawing/2014/main" id="{B3A1836C-A013-134A-840A-BEF9BCA96A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1392" y="6188340"/>
            <a:ext cx="711200" cy="711200"/>
          </a:xfrm>
          <a:prstGeom prst="rect">
            <a:avLst/>
          </a:prstGeom>
        </p:spPr>
      </p:pic>
    </p:spTree>
    <p:extLst>
      <p:ext uri="{BB962C8B-B14F-4D97-AF65-F5344CB8AC3E}">
        <p14:creationId xmlns:p14="http://schemas.microsoft.com/office/powerpoint/2010/main" val="31553317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Configuration, tuning, and tailoring</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4"/>
            <a:ext cx="8515350" cy="4402231"/>
          </a:xfrm>
        </p:spPr>
        <p:txBody>
          <a:bodyPr/>
          <a:lstStyle/>
          <a:p>
            <a:r>
              <a:rPr lang="en-US" dirty="0"/>
              <a:t>Data: Size, split, format, precision, real, synthetic…</a:t>
            </a:r>
          </a:p>
          <a:p>
            <a:r>
              <a:rPr lang="en-US" dirty="0"/>
              <a:t>Algorithm: Which, approach, output type, bias, interpretability…</a:t>
            </a:r>
          </a:p>
          <a:p>
            <a:r>
              <a:rPr lang="en-US" dirty="0"/>
              <a:t>Hyperparameters!</a:t>
            </a:r>
          </a:p>
          <a:p>
            <a:pPr lvl="1"/>
            <a:r>
              <a:rPr lang="en-US" dirty="0"/>
              <a:t>https://</a:t>
            </a:r>
            <a:r>
              <a:rPr lang="en-US" dirty="0" err="1"/>
              <a:t>docs.aws.amazon.com</a:t>
            </a:r>
            <a:r>
              <a:rPr lang="en-US" dirty="0"/>
              <a:t>/</a:t>
            </a:r>
            <a:r>
              <a:rPr lang="en-US" dirty="0" err="1"/>
              <a:t>sagemaker</a:t>
            </a:r>
            <a:r>
              <a:rPr lang="en-US" dirty="0"/>
              <a:t>/latest/dg/</a:t>
            </a:r>
            <a:r>
              <a:rPr lang="en-US" dirty="0" err="1"/>
              <a:t>xgboost_hyperparameters.html</a:t>
            </a:r>
            <a:endParaRPr lang="en-US" dirty="0"/>
          </a:p>
          <a:p>
            <a:r>
              <a:rPr lang="en-US" dirty="0"/>
              <a:t>The “art” of data science</a:t>
            </a:r>
          </a:p>
        </p:txBody>
      </p:sp>
      <p:pic>
        <p:nvPicPr>
          <p:cNvPr id="7" name="Picture 6">
            <a:extLst>
              <a:ext uri="{FF2B5EF4-FFF2-40B4-BE49-F238E27FC236}">
                <a16:creationId xmlns:a16="http://schemas.microsoft.com/office/drawing/2014/main" id="{A691A08C-AA18-BA4A-BCA3-4917A5B9B002}"/>
              </a:ext>
            </a:extLst>
          </p:cNvPr>
          <p:cNvPicPr>
            <a:picLocks noChangeAspect="1"/>
          </p:cNvPicPr>
          <p:nvPr/>
        </p:nvPicPr>
        <p:blipFill>
          <a:blip r:embed="rId3"/>
          <a:stretch>
            <a:fillRect/>
          </a:stretch>
        </p:blipFill>
        <p:spPr>
          <a:xfrm>
            <a:off x="9003322" y="1427011"/>
            <a:ext cx="5155810" cy="5303965"/>
          </a:xfrm>
          <a:prstGeom prst="rect">
            <a:avLst/>
          </a:prstGeom>
        </p:spPr>
      </p:pic>
    </p:spTree>
    <p:extLst>
      <p:ext uri="{BB962C8B-B14F-4D97-AF65-F5344CB8AC3E}">
        <p14:creationId xmlns:p14="http://schemas.microsoft.com/office/powerpoint/2010/main" val="3617894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Deploying</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850" y="1427014"/>
            <a:ext cx="13650058" cy="2802819"/>
          </a:xfrm>
        </p:spPr>
        <p:txBody>
          <a:bodyPr/>
          <a:lstStyle/>
          <a:p>
            <a:r>
              <a:rPr lang="en-US" sz="3600" dirty="0"/>
              <a:t>Exploration—Proactive investigation</a:t>
            </a:r>
          </a:p>
          <a:p>
            <a:pPr>
              <a:spcBef>
                <a:spcPts val="1200"/>
              </a:spcBef>
            </a:pPr>
            <a:r>
              <a:rPr lang="en-US" sz="3600" dirty="0"/>
              <a:t>Batch—Collecting data real-time, but processing on some interval (e.g., hourly, daily)</a:t>
            </a:r>
          </a:p>
          <a:p>
            <a:pPr>
              <a:spcBef>
                <a:spcPts val="1200"/>
              </a:spcBef>
            </a:pPr>
            <a:r>
              <a:rPr lang="en-US" sz="3600" dirty="0"/>
              <a:t>Near real time—Monitor activity continuously for indicators</a:t>
            </a:r>
          </a:p>
        </p:txBody>
      </p:sp>
    </p:spTree>
    <p:extLst>
      <p:ext uri="{BB962C8B-B14F-4D97-AF65-F5344CB8AC3E}">
        <p14:creationId xmlns:p14="http://schemas.microsoft.com/office/powerpoint/2010/main" val="7015710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Demo</a:t>
            </a:r>
            <a:endParaRPr lang="en-US" dirty="0">
              <a:latin typeface="+mj-lt"/>
            </a:endParaRPr>
          </a:p>
        </p:txBody>
      </p:sp>
    </p:spTree>
    <p:extLst>
      <p:ext uri="{BB962C8B-B14F-4D97-AF65-F5344CB8AC3E}">
        <p14:creationId xmlns:p14="http://schemas.microsoft.com/office/powerpoint/2010/main" val="29825836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Questions and discussion</a:t>
            </a:r>
            <a:endParaRPr lang="en-US" dirty="0">
              <a:latin typeface="+mj-lt"/>
            </a:endParaRPr>
          </a:p>
        </p:txBody>
      </p:sp>
    </p:spTree>
    <p:extLst>
      <p:ext uri="{BB962C8B-B14F-4D97-AF65-F5344CB8AC3E}">
        <p14:creationId xmlns:p14="http://schemas.microsoft.com/office/powerpoint/2010/main" val="35665298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908" y="1908"/>
          <a:ext cx="1906" cy="1906"/>
        </p:xfrm>
        <a:graphic>
          <a:graphicData uri="http://schemas.openxmlformats.org/presentationml/2006/ole">
            <mc:AlternateContent xmlns:mc="http://schemas.openxmlformats.org/markup-compatibility/2006">
              <mc:Choice xmlns:v="urn:schemas-microsoft-com:vml" Requires="v">
                <p:oleObj spid="_x0000_s1029" name="think-cell Slide" r:id="rId6" imgW="470" imgH="469" progId="TCLayout.ActiveDocument.1">
                  <p:embed/>
                </p:oleObj>
              </mc:Choice>
              <mc:Fallback>
                <p:oleObj name="think-cell Slide" r:id="rId6" imgW="470" imgH="469" progId="TCLayout.ActiveDocument.1">
                  <p:embed/>
                  <p:pic>
                    <p:nvPicPr>
                      <p:cNvPr id="5" name="Object 4" hidden="1"/>
                      <p:cNvPicPr/>
                      <p:nvPr/>
                    </p:nvPicPr>
                    <p:blipFill>
                      <a:blip r:embed="rId7"/>
                      <a:stretch>
                        <a:fillRect/>
                      </a:stretch>
                    </p:blipFill>
                    <p:spPr>
                      <a:xfrm>
                        <a:off x="1908" y="1908"/>
                        <a:ext cx="1906" cy="1906"/>
                      </a:xfrm>
                      <a:prstGeom prst="rect">
                        <a:avLst/>
                      </a:prstGeom>
                    </p:spPr>
                  </p:pic>
                </p:oleObj>
              </mc:Fallback>
            </mc:AlternateContent>
          </a:graphicData>
        </a:graphic>
      </p:graphicFrame>
      <p:sp>
        <p:nvSpPr>
          <p:cNvPr id="4" name="Rectangle 3" hidden="1"/>
          <p:cNvSpPr/>
          <p:nvPr>
            <p:custDataLst>
              <p:tags r:id="rId3"/>
            </p:custDataLst>
          </p:nvPr>
        </p:nvSpPr>
        <p:spPr>
          <a:xfrm>
            <a:off x="2" y="2"/>
            <a:ext cx="190501" cy="19050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defTabSz="731502">
              <a:spcBef>
                <a:spcPct val="0"/>
              </a:spcBef>
              <a:spcAft>
                <a:spcPct val="0"/>
              </a:spcAft>
            </a:pPr>
            <a:endParaRPr lang="en-US" sz="5120" dirty="0">
              <a:solidFill>
                <a:srgbClr val="FFFFFF"/>
              </a:solidFill>
              <a:latin typeface="Amazon Ember Light" panose="020B0403020204020204"/>
              <a:cs typeface="Arial" panose="020B0604020202020204" pitchFamily="34" charset="0"/>
              <a:sym typeface="Amazon Ember Light" panose="020B0403020204020204"/>
            </a:endParaRPr>
          </a:p>
        </p:txBody>
      </p:sp>
      <p:sp>
        <p:nvSpPr>
          <p:cNvPr id="6" name="Text Placeholder 5"/>
          <p:cNvSpPr>
            <a:spLocks noGrp="1"/>
          </p:cNvSpPr>
          <p:nvPr>
            <p:ph type="body" sz="quarter" idx="4294967295"/>
          </p:nvPr>
        </p:nvSpPr>
        <p:spPr>
          <a:xfrm>
            <a:off x="3426942" y="1948023"/>
            <a:ext cx="9197339" cy="1359218"/>
          </a:xfrm>
        </p:spPr>
        <p:txBody>
          <a:bodyPr anchor="ctr" anchorCtr="0"/>
          <a:lstStyle/>
          <a:p>
            <a:pPr defTabSz="1097251"/>
            <a:r>
              <a:rPr lang="en-US" sz="2560">
                <a:solidFill>
                  <a:schemeClr val="tx1"/>
                </a:solidFill>
                <a:latin typeface="+mn-lt"/>
                <a:ea typeface="Amazon Ember Light" panose="020B0403020204020204" pitchFamily="34" charset="0"/>
                <a:cs typeface="Amazon Ember Light" panose="020B0403020204020204" pitchFamily="34" charset="0"/>
              </a:rPr>
              <a:t>30</a:t>
            </a:r>
            <a:r>
              <a:rPr lang="en-US" sz="2560" dirty="0">
                <a:solidFill>
                  <a:schemeClr val="tx1"/>
                </a:solidFill>
                <a:latin typeface="+mn-lt"/>
                <a:ea typeface="Amazon Ember Light" panose="020B0403020204020204" pitchFamily="34" charset="0"/>
                <a:cs typeface="Amazon Ember Light" panose="020B0403020204020204" pitchFamily="34" charset="0"/>
              </a:rPr>
              <a:t>+ </a:t>
            </a:r>
            <a:r>
              <a:rPr lang="en-US" sz="2560" dirty="0">
                <a:solidFill>
                  <a:srgbClr val="FFFFFF"/>
                </a:solidFill>
                <a:latin typeface="+mn-lt"/>
                <a:ea typeface="Amazon Ember Light" panose="020B0403020204020204" pitchFamily="34" charset="0"/>
                <a:cs typeface="Amazon Ember Light" panose="020B0403020204020204" pitchFamily="34" charset="0"/>
              </a:rPr>
              <a:t>free</a:t>
            </a:r>
            <a:r>
              <a:rPr lang="en-US" sz="2560" dirty="0">
                <a:solidFill>
                  <a:schemeClr val="tx1"/>
                </a:solidFill>
                <a:latin typeface="+mn-lt"/>
                <a:ea typeface="Amazon Ember Light" panose="020B0403020204020204" pitchFamily="34" charset="0"/>
                <a:cs typeface="Amazon Ember Light" panose="020B0403020204020204" pitchFamily="34" charset="0"/>
              </a:rPr>
              <a:t> digital courses cover topics related to cloud security, including Introduction to </a:t>
            </a:r>
            <a:r>
              <a:rPr lang="en-US" sz="2560" dirty="0">
                <a:solidFill>
                  <a:srgbClr val="FFFFFF"/>
                </a:solidFill>
                <a:latin typeface="+mn-lt"/>
                <a:ea typeface="Amazon Ember Light" panose="020B0403020204020204" pitchFamily="34" charset="0"/>
                <a:cs typeface="Amazon Ember Light" panose="020B0403020204020204" pitchFamily="34" charset="0"/>
              </a:rPr>
              <a:t>Amazon GuardDuty</a:t>
            </a:r>
            <a:r>
              <a:rPr lang="en-US" sz="2560" dirty="0">
                <a:solidFill>
                  <a:schemeClr val="tx1"/>
                </a:solidFill>
                <a:latin typeface="+mn-lt"/>
                <a:ea typeface="Amazon Ember Light" panose="020B0403020204020204" pitchFamily="34" charset="0"/>
                <a:cs typeface="Amazon Ember Light" panose="020B0403020204020204" pitchFamily="34" charset="0"/>
              </a:rPr>
              <a:t> and Deep Dive on Container </a:t>
            </a:r>
            <a:r>
              <a:rPr lang="en-US" sz="2560" dirty="0">
                <a:solidFill>
                  <a:srgbClr val="FFFFFF"/>
                </a:solidFill>
                <a:latin typeface="+mn-lt"/>
                <a:ea typeface="Amazon Ember Light" panose="020B0403020204020204" pitchFamily="34" charset="0"/>
                <a:cs typeface="Amazon Ember Light" panose="020B0403020204020204" pitchFamily="34" charset="0"/>
              </a:rPr>
              <a:t>Security</a:t>
            </a:r>
            <a:endParaRPr lang="en-US" sz="480" dirty="0">
              <a:solidFill>
                <a:srgbClr val="FFFFFF"/>
              </a:solidFill>
              <a:latin typeface="Amazon Ember" panose="02000000000000000000" pitchFamily="2" charset="0"/>
              <a:ea typeface="Amazon Ember Light" panose="020B0403020204020204" pitchFamily="34" charset="0"/>
              <a:cs typeface="Amazon Ember Light" panose="020B0403020204020204" pitchFamily="34" charset="0"/>
            </a:endParaRPr>
          </a:p>
        </p:txBody>
      </p:sp>
      <p:sp>
        <p:nvSpPr>
          <p:cNvPr id="9" name="Title 8"/>
          <p:cNvSpPr>
            <a:spLocks noGrp="1"/>
          </p:cNvSpPr>
          <p:nvPr>
            <p:ph type="title" idx="4294967295"/>
          </p:nvPr>
        </p:nvSpPr>
        <p:spPr>
          <a:xfrm>
            <a:off x="187961" y="218440"/>
            <a:ext cx="14442440" cy="1079501"/>
          </a:xfrm>
        </p:spPr>
        <p:txBody>
          <a:bodyPr/>
          <a:lstStyle/>
          <a:p>
            <a:r>
              <a:rPr lang="en-US" sz="4480" dirty="0"/>
              <a:t>Learn security with AWS Training and Certification</a:t>
            </a:r>
          </a:p>
        </p:txBody>
      </p:sp>
      <p:sp>
        <p:nvSpPr>
          <p:cNvPr id="21" name="Rectangle 20">
            <a:extLst>
              <a:ext uri="{FF2B5EF4-FFF2-40B4-BE49-F238E27FC236}">
                <a16:creationId xmlns:a16="http://schemas.microsoft.com/office/drawing/2014/main" id="{42A385F7-2D06-8249-B569-AB7005E9A436}"/>
              </a:ext>
            </a:extLst>
          </p:cNvPr>
          <p:cNvSpPr/>
          <p:nvPr/>
        </p:nvSpPr>
        <p:spPr bwMode="auto">
          <a:xfrm>
            <a:off x="6729985" y="6428370"/>
            <a:ext cx="7900418" cy="726064"/>
          </a:xfrm>
          <a:prstGeom prst="rect">
            <a:avLst/>
          </a:prstGeom>
          <a:solidFill>
            <a:srgbClr val="31B1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434B526-D275-4EA6-8254-E523DABBE63B}"/>
              </a:ext>
            </a:extLst>
          </p:cNvPr>
          <p:cNvSpPr txBox="1"/>
          <p:nvPr/>
        </p:nvSpPr>
        <p:spPr>
          <a:xfrm>
            <a:off x="5822900" y="6572880"/>
            <a:ext cx="8854994" cy="437043"/>
          </a:xfrm>
          <a:prstGeom prst="rect">
            <a:avLst/>
          </a:prstGeom>
          <a:noFill/>
        </p:spPr>
        <p:txBody>
          <a:bodyPr wrap="square" rtlCol="0" anchor="ctr" anchorCtr="0">
            <a:spAutoFit/>
          </a:bodyPr>
          <a:lstStyle/>
          <a:p>
            <a:pPr algn="ctr" defTabSz="731502"/>
            <a:r>
              <a:rPr lang="en-US" sz="2240" dirty="0"/>
              <a:t>Visit aws.amazon.com/training/paths-specialty/</a:t>
            </a:r>
          </a:p>
        </p:txBody>
      </p:sp>
      <p:sp>
        <p:nvSpPr>
          <p:cNvPr id="10" name="Text Placeholder 5"/>
          <p:cNvSpPr txBox="1">
            <a:spLocks/>
          </p:cNvSpPr>
          <p:nvPr/>
        </p:nvSpPr>
        <p:spPr>
          <a:xfrm>
            <a:off x="3426941" y="3814919"/>
            <a:ext cx="10528210" cy="933784"/>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chemeClr val="tx1"/>
                </a:solidFill>
                <a:latin typeface="+mn-lt"/>
                <a:ea typeface="Amazon Ember Light" panose="020B0403020204020204" pitchFamily="34" charset="0"/>
                <a:cs typeface="Amazon Ember Light" panose="020B0403020204020204" pitchFamily="34" charset="0"/>
              </a:rPr>
              <a:t>Classroom offerings,</a:t>
            </a:r>
            <a:r>
              <a:rPr lang="en-US" sz="2560" dirty="0">
                <a:solidFill>
                  <a:schemeClr val="tx1"/>
                </a:solidFill>
                <a:latin typeface="+mn-lt"/>
              </a:rPr>
              <a:t> </a:t>
            </a:r>
            <a:r>
              <a:rPr lang="en-US" sz="2560" dirty="0">
                <a:solidFill>
                  <a:schemeClr val="tx1"/>
                </a:solidFill>
                <a:latin typeface="+mn-lt"/>
                <a:ea typeface="Amazon Ember Light" panose="020B0403020204020204" pitchFamily="34" charset="0"/>
                <a:cs typeface="Amazon Ember Light" panose="020B0403020204020204" pitchFamily="34" charset="0"/>
              </a:rPr>
              <a:t>like AWS Security Engineering on AWS, feature AWS expert instructors and hands-on activities</a:t>
            </a:r>
            <a:endParaRPr lang="en-US" sz="2560" dirty="0">
              <a:solidFill>
                <a:schemeClr val="tx1"/>
              </a:solidFill>
              <a:latin typeface="+mn-lt"/>
            </a:endParaRPr>
          </a:p>
        </p:txBody>
      </p:sp>
      <p:sp>
        <p:nvSpPr>
          <p:cNvPr id="11" name="Text Placeholder 5"/>
          <p:cNvSpPr txBox="1">
            <a:spLocks/>
          </p:cNvSpPr>
          <p:nvPr/>
        </p:nvSpPr>
        <p:spPr>
          <a:xfrm>
            <a:off x="3426941" y="5528253"/>
            <a:ext cx="10528208" cy="726064"/>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chemeClr val="tx1"/>
                </a:solidFill>
                <a:latin typeface="+mn-lt"/>
                <a:ea typeface="Amazon Ember Light" panose="020B0403020204020204" pitchFamily="34" charset="0"/>
                <a:cs typeface="Amazon Ember Light" panose="020B0403020204020204" pitchFamily="34" charset="0"/>
              </a:rPr>
              <a:t>Validate expertise with the </a:t>
            </a:r>
            <a:r>
              <a:rPr lang="en-US" sz="2560" b="1" dirty="0">
                <a:solidFill>
                  <a:schemeClr val="tx1"/>
                </a:solidFill>
                <a:latin typeface="+mn-lt"/>
                <a:ea typeface="Amazon Ember Light" panose="020B0403020204020204" pitchFamily="34" charset="0"/>
                <a:cs typeface="Amazon Ember Light" panose="020B0403020204020204" pitchFamily="34" charset="0"/>
              </a:rPr>
              <a:t>AWS Certified Security - Specialty </a:t>
            </a:r>
            <a:r>
              <a:rPr lang="en-US" sz="2560" dirty="0">
                <a:solidFill>
                  <a:schemeClr val="tx1"/>
                </a:solidFill>
                <a:latin typeface="+mn-lt"/>
                <a:ea typeface="Amazon Ember Light" panose="020B0403020204020204" pitchFamily="34" charset="0"/>
                <a:cs typeface="Amazon Ember Light" panose="020B0403020204020204" pitchFamily="34" charset="0"/>
              </a:rPr>
              <a:t>exam</a:t>
            </a:r>
          </a:p>
        </p:txBody>
      </p:sp>
      <p:pic>
        <p:nvPicPr>
          <p:cNvPr id="19" name="Picture 18">
            <a:extLst>
              <a:ext uri="{FF2B5EF4-FFF2-40B4-BE49-F238E27FC236}">
                <a16:creationId xmlns:a16="http://schemas.microsoft.com/office/drawing/2014/main" id="{FC41DF2A-FAD2-0E4B-A566-40D5CE20627C}"/>
              </a:ext>
            </a:extLst>
          </p:cNvPr>
          <p:cNvPicPr>
            <a:picLocks noChangeAspect="1"/>
          </p:cNvPicPr>
          <p:nvPr/>
        </p:nvPicPr>
        <p:blipFill>
          <a:blip r:embed="rId8"/>
          <a:stretch>
            <a:fillRect/>
          </a:stretch>
        </p:blipFill>
        <p:spPr>
          <a:xfrm>
            <a:off x="1219397" y="5279535"/>
            <a:ext cx="1911523" cy="1342133"/>
          </a:xfrm>
          <a:prstGeom prst="rect">
            <a:avLst/>
          </a:prstGeom>
        </p:spPr>
      </p:pic>
      <p:pic>
        <p:nvPicPr>
          <p:cNvPr id="20" name="Picture 19">
            <a:extLst>
              <a:ext uri="{FF2B5EF4-FFF2-40B4-BE49-F238E27FC236}">
                <a16:creationId xmlns:a16="http://schemas.microsoft.com/office/drawing/2014/main" id="{8D8312FD-99ED-3447-B7D9-60BC887DCE7C}"/>
              </a:ext>
            </a:extLst>
          </p:cNvPr>
          <p:cNvPicPr>
            <a:picLocks noChangeAspect="1"/>
          </p:cNvPicPr>
          <p:nvPr/>
        </p:nvPicPr>
        <p:blipFill>
          <a:blip r:embed="rId9"/>
          <a:stretch>
            <a:fillRect/>
          </a:stretch>
        </p:blipFill>
        <p:spPr>
          <a:xfrm>
            <a:off x="1303881" y="3669561"/>
            <a:ext cx="1742558" cy="1224501"/>
          </a:xfrm>
          <a:prstGeom prst="rect">
            <a:avLst/>
          </a:prstGeom>
        </p:spPr>
      </p:pic>
      <p:pic>
        <p:nvPicPr>
          <p:cNvPr id="14" name="Picture 13">
            <a:extLst>
              <a:ext uri="{FF2B5EF4-FFF2-40B4-BE49-F238E27FC236}">
                <a16:creationId xmlns:a16="http://schemas.microsoft.com/office/drawing/2014/main" id="{8E79459F-4B8C-5648-9109-E3A05524CA05}"/>
              </a:ext>
            </a:extLst>
          </p:cNvPr>
          <p:cNvPicPr>
            <a:picLocks noChangeAspect="1"/>
          </p:cNvPicPr>
          <p:nvPr/>
        </p:nvPicPr>
        <p:blipFill>
          <a:blip r:embed="rId10"/>
          <a:stretch>
            <a:fillRect/>
          </a:stretch>
        </p:blipFill>
        <p:spPr>
          <a:xfrm>
            <a:off x="1692715" y="2006827"/>
            <a:ext cx="975360" cy="1341120"/>
          </a:xfrm>
          <a:prstGeom prst="rect">
            <a:avLst/>
          </a:prstGeom>
        </p:spPr>
      </p:pic>
      <p:sp>
        <p:nvSpPr>
          <p:cNvPr id="18" name="Content Placeholder 3">
            <a:extLst>
              <a:ext uri="{FF2B5EF4-FFF2-40B4-BE49-F238E27FC236}">
                <a16:creationId xmlns:a16="http://schemas.microsoft.com/office/drawing/2014/main" id="{D71A209F-2A80-46D6-B766-89F18ED75320}"/>
              </a:ext>
            </a:extLst>
          </p:cNvPr>
          <p:cNvSpPr txBox="1">
            <a:spLocks/>
          </p:cNvSpPr>
          <p:nvPr/>
        </p:nvSpPr>
        <p:spPr>
          <a:xfrm>
            <a:off x="525195" y="1185507"/>
            <a:ext cx="13990934" cy="403379"/>
          </a:xfrm>
          <a:prstGeom prst="rect">
            <a:avLst/>
          </a:prstGeom>
        </p:spPr>
        <p:txBody>
          <a:bodyPr lIns="0" tIns="0" rIns="0" bIns="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560" dirty="0">
                <a:latin typeface="+mn-lt"/>
              </a:rPr>
              <a:t>Resources created by the experts at AWS to help you build and validate cloud security </a:t>
            </a:r>
            <a:r>
              <a:rPr lang="en-US" sz="2560" dirty="0">
                <a:solidFill>
                  <a:srgbClr val="FFFFFF"/>
                </a:solidFill>
                <a:latin typeface="+mn-lt"/>
              </a:rPr>
              <a:t>skills</a:t>
            </a:r>
            <a:endParaRPr lang="en-US" sz="2560" dirty="0">
              <a:solidFill>
                <a:srgbClr val="FFFFFF"/>
              </a:solidFill>
              <a:latin typeface="Amazon Ember" panose="02000000000000000000" pitchFamily="2" charset="0"/>
            </a:endParaRPr>
          </a:p>
        </p:txBody>
      </p:sp>
    </p:spTree>
    <p:extLst>
      <p:ext uri="{BB962C8B-B14F-4D97-AF65-F5344CB8AC3E}">
        <p14:creationId xmlns:p14="http://schemas.microsoft.com/office/powerpoint/2010/main" val="32113123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Neal J. Rothleder</a:t>
            </a:r>
          </a:p>
        </p:txBody>
      </p:sp>
      <p:sp>
        <p:nvSpPr>
          <p:cNvPr id="4" name="Text Placeholder 3">
            <a:extLst>
              <a:ext uri="{FF2B5EF4-FFF2-40B4-BE49-F238E27FC236}">
                <a16:creationId xmlns:a16="http://schemas.microsoft.com/office/drawing/2014/main" id="{204298AD-73CF-4EDA-8573-691571BB7E9C}"/>
              </a:ext>
            </a:extLst>
          </p:cNvPr>
          <p:cNvSpPr>
            <a:spLocks noGrp="1"/>
          </p:cNvSpPr>
          <p:nvPr>
            <p:ph type="body" sz="quarter" idx="15"/>
          </p:nvPr>
        </p:nvSpPr>
        <p:spPr>
          <a:xfrm>
            <a:off x="323850" y="4783841"/>
            <a:ext cx="6254371" cy="534928"/>
          </a:xfrm>
        </p:spPr>
        <p:txBody>
          <a:bodyPr/>
          <a:lstStyle/>
          <a:p>
            <a:r>
              <a:rPr lang="en-US" dirty="0" err="1"/>
              <a:t>nrothled@amazon.com</a:t>
            </a:r>
            <a:endParaRPr lang="en-US" dirty="0"/>
          </a:p>
        </p:txBody>
      </p:sp>
      <p:sp>
        <p:nvSpPr>
          <p:cNvPr id="5" name="Text Placeholder 2">
            <a:extLst>
              <a:ext uri="{FF2B5EF4-FFF2-40B4-BE49-F238E27FC236}">
                <a16:creationId xmlns:a16="http://schemas.microsoft.com/office/drawing/2014/main" id="{4BEA0C90-9271-394E-9917-E1D932EC589D}"/>
              </a:ext>
            </a:extLst>
          </p:cNvPr>
          <p:cNvSpPr txBox="1">
            <a:spLocks/>
          </p:cNvSpPr>
          <p:nvPr/>
        </p:nvSpPr>
        <p:spPr bwMode="white">
          <a:xfrm>
            <a:off x="5325833" y="4237800"/>
            <a:ext cx="6130439" cy="534928"/>
          </a:xfrm>
          <a:prstGeom prst="rect">
            <a:avLst/>
          </a:prstGeom>
        </p:spPr>
        <p:txBody>
          <a:bodyPr vert="horz" wrap="square" lIns="182880" tIns="146304" rIns="182880" bIns="146304" rtlCol="0">
            <a:noAutofit/>
          </a:bodyPr>
          <a:lstStyle>
            <a:lvl1pPr marL="0" marR="0" indent="0" algn="l" defTabSz="1097278" rtl="0" eaLnBrk="1" fontAlgn="auto" latinLnBrk="0" hangingPunct="1">
              <a:lnSpc>
                <a:spcPct val="90000"/>
              </a:lnSpc>
              <a:spcBef>
                <a:spcPts val="0"/>
              </a:spcBef>
              <a:spcAft>
                <a:spcPts val="0"/>
              </a:spcAft>
              <a:buClrTx/>
              <a:buSzPct val="90000"/>
              <a:buFont typeface="Arial" pitchFamily="34" charset="0"/>
              <a:buNone/>
              <a:tabLst/>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t>Jeff </a:t>
            </a:r>
            <a:r>
              <a:rPr lang="en-US" dirty="0" err="1"/>
              <a:t>Puchalski</a:t>
            </a:r>
            <a:endParaRPr lang="en-US" dirty="0"/>
          </a:p>
        </p:txBody>
      </p:sp>
      <p:sp>
        <p:nvSpPr>
          <p:cNvPr id="6" name="Text Placeholder 3">
            <a:extLst>
              <a:ext uri="{FF2B5EF4-FFF2-40B4-BE49-F238E27FC236}">
                <a16:creationId xmlns:a16="http://schemas.microsoft.com/office/drawing/2014/main" id="{1571E663-2210-D44B-9970-8167244C3944}"/>
              </a:ext>
            </a:extLst>
          </p:cNvPr>
          <p:cNvSpPr txBox="1">
            <a:spLocks/>
          </p:cNvSpPr>
          <p:nvPr/>
        </p:nvSpPr>
        <p:spPr bwMode="white">
          <a:xfrm>
            <a:off x="5325833" y="4786449"/>
            <a:ext cx="6254371" cy="534928"/>
          </a:xfrm>
          <a:prstGeom prst="rect">
            <a:avLst/>
          </a:prstGeom>
        </p:spPr>
        <p:txBody>
          <a:bodyPr vert="horz" wrap="square" lIns="182880" tIns="146304" rIns="182880" bIns="146304" rtlCol="0">
            <a:noAutofit/>
          </a:bodyPr>
          <a:lstStyle>
            <a:lvl1pPr marL="0" marR="0" indent="0" algn="l" defTabSz="1097278" rtl="0" eaLnBrk="1" fontAlgn="auto" latinLnBrk="0" hangingPunct="1">
              <a:lnSpc>
                <a:spcPct val="90000"/>
              </a:lnSpc>
              <a:spcBef>
                <a:spcPts val="0"/>
              </a:spcBef>
              <a:spcAft>
                <a:spcPts val="0"/>
              </a:spcAft>
              <a:buClrTx/>
              <a:buSzPct val="90000"/>
              <a:buFont typeface="Arial" pitchFamily="34" charset="0"/>
              <a:buNone/>
              <a:tabLst/>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err="1"/>
              <a:t>jski@amazon.com</a:t>
            </a:r>
            <a:endParaRPr lang="en-US" dirty="0"/>
          </a:p>
        </p:txBody>
      </p:sp>
    </p:spTree>
    <p:extLst>
      <p:ext uri="{BB962C8B-B14F-4D97-AF65-F5344CB8AC3E}">
        <p14:creationId xmlns:p14="http://schemas.microsoft.com/office/powerpoint/2010/main" val="2576491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479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p:txBody>
          <a:bodyPr/>
          <a:lstStyle/>
          <a:p>
            <a:r>
              <a:rPr lang="en-US" dirty="0"/>
              <a:t>Objectives</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idx="1"/>
          </p:nvPr>
        </p:nvSpPr>
        <p:spPr>
          <a:xfrm>
            <a:off x="323850" y="1638030"/>
            <a:ext cx="13982827" cy="4273991"/>
          </a:xfrm>
        </p:spPr>
        <p:txBody>
          <a:bodyPr lIns="182880" rIns="182880"/>
          <a:lstStyle/>
          <a:p>
            <a:pPr marL="457200" lvl="0" indent="-457200">
              <a:buFont typeface="Arial" panose="020B0604020202020204" pitchFamily="34" charset="0"/>
              <a:buChar char="•"/>
            </a:pPr>
            <a:r>
              <a:rPr lang="en-US" sz="3600" dirty="0"/>
              <a:t>What types of security problems lend themselves to ML &amp; data science?</a:t>
            </a:r>
          </a:p>
          <a:p>
            <a:pPr marL="457200" lvl="0" indent="-457200">
              <a:buFont typeface="Arial" panose="020B0604020202020204" pitchFamily="34" charset="0"/>
              <a:buChar char="•"/>
            </a:pPr>
            <a:r>
              <a:rPr lang="en-US" sz="3600" dirty="0"/>
              <a:t>What are some ways to get started?</a:t>
            </a:r>
          </a:p>
          <a:p>
            <a:pPr marL="860588" lvl="1" indent="-457200">
              <a:buFont typeface="Arial" panose="020B0604020202020204" pitchFamily="34" charset="0"/>
              <a:buChar char="•"/>
            </a:pPr>
            <a:r>
              <a:rPr lang="en-US" sz="2800" dirty="0"/>
              <a:t>Which data?</a:t>
            </a:r>
          </a:p>
          <a:p>
            <a:pPr marL="860588" lvl="1" indent="-457200">
              <a:buFont typeface="Arial" panose="020B0604020202020204" pitchFamily="34" charset="0"/>
              <a:buChar char="•"/>
            </a:pPr>
            <a:r>
              <a:rPr lang="en-US" sz="2800" dirty="0"/>
              <a:t>How to explore?</a:t>
            </a:r>
          </a:p>
          <a:p>
            <a:pPr marL="860588" lvl="1" indent="-457200">
              <a:buFont typeface="Arial" panose="020B0604020202020204" pitchFamily="34" charset="0"/>
              <a:buChar char="•"/>
            </a:pPr>
            <a:r>
              <a:rPr lang="en-US" sz="2800" dirty="0"/>
              <a:t>Can I really build an ML model?</a:t>
            </a:r>
          </a:p>
          <a:p>
            <a:pPr marL="860588" lvl="1" indent="-457200">
              <a:buFont typeface="Arial" panose="020B0604020202020204" pitchFamily="34" charset="0"/>
              <a:buChar char="•"/>
            </a:pPr>
            <a:r>
              <a:rPr lang="en-US" sz="2800" dirty="0"/>
              <a:t>How do I use the model after it is built? </a:t>
            </a:r>
          </a:p>
        </p:txBody>
      </p:sp>
    </p:spTree>
    <p:extLst>
      <p:ext uri="{BB962C8B-B14F-4D97-AF65-F5344CB8AC3E}">
        <p14:creationId xmlns:p14="http://schemas.microsoft.com/office/powerpoint/2010/main" val="33209555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idx="1"/>
          </p:nvPr>
        </p:nvSpPr>
        <p:spPr>
          <a:xfrm>
            <a:off x="323850" y="1427015"/>
            <a:ext cx="13982827" cy="5076261"/>
          </a:xfrm>
        </p:spPr>
        <p:txBody>
          <a:bodyPr/>
          <a:lstStyle/>
          <a:p>
            <a:pPr>
              <a:spcBef>
                <a:spcPts val="4200"/>
              </a:spcBef>
            </a:pPr>
            <a:r>
              <a:rPr lang="en-US" dirty="0">
                <a:latin typeface="+mn-lt"/>
              </a:rPr>
              <a:t>Introductions</a:t>
            </a:r>
          </a:p>
          <a:p>
            <a:pPr>
              <a:spcBef>
                <a:spcPts val="4200"/>
              </a:spcBef>
            </a:pPr>
            <a:r>
              <a:rPr lang="en-US" dirty="0">
                <a:latin typeface="+mn-lt"/>
              </a:rPr>
              <a:t>Machine learning, data science, and security</a:t>
            </a:r>
          </a:p>
          <a:p>
            <a:pPr>
              <a:spcBef>
                <a:spcPts val="4200"/>
              </a:spcBef>
            </a:pPr>
            <a:r>
              <a:rPr lang="en-US" dirty="0">
                <a:latin typeface="+mn-lt"/>
              </a:rPr>
              <a:t>Characterizing the use cases</a:t>
            </a:r>
          </a:p>
          <a:p>
            <a:pPr>
              <a:spcBef>
                <a:spcPts val="4200"/>
              </a:spcBef>
            </a:pPr>
            <a:r>
              <a:rPr lang="en-US" dirty="0">
                <a:latin typeface="+mn-lt"/>
              </a:rPr>
              <a:t>Demonstrations</a:t>
            </a:r>
          </a:p>
          <a:p>
            <a:pPr>
              <a:spcBef>
                <a:spcPts val="4200"/>
              </a:spcBef>
            </a:pPr>
            <a:r>
              <a:rPr lang="en-US" dirty="0">
                <a:latin typeface="+mn-lt"/>
              </a:rPr>
              <a:t>Conversation, conversation, conversation</a:t>
            </a:r>
          </a:p>
        </p:txBody>
      </p:sp>
    </p:spTree>
    <p:extLst>
      <p:ext uri="{BB962C8B-B14F-4D97-AF65-F5344CB8AC3E}">
        <p14:creationId xmlns:p14="http://schemas.microsoft.com/office/powerpoint/2010/main" val="29299806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p:txBody>
          <a:bodyPr/>
          <a:lstStyle/>
          <a:p>
            <a:r>
              <a:rPr lang="en-US" dirty="0"/>
              <a:t>Related breakouts</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idx="1"/>
          </p:nvPr>
        </p:nvSpPr>
        <p:spPr>
          <a:xfrm>
            <a:off x="323850" y="1427015"/>
            <a:ext cx="13982827" cy="6181179"/>
          </a:xfrm>
        </p:spPr>
        <p:txBody>
          <a:bodyPr lIns="182880" rIns="182880"/>
          <a:lstStyle/>
          <a:p>
            <a:pPr marL="457200" lvl="0" indent="-457200">
              <a:buFont typeface="Arial" panose="020B0604020202020204" pitchFamily="34" charset="0"/>
              <a:buChar char="•"/>
            </a:pPr>
            <a:r>
              <a:rPr lang="en-US" dirty="0"/>
              <a:t>SEC351-R1 – Getting started with machine learning &amp; data science for security </a:t>
            </a:r>
          </a:p>
          <a:p>
            <a:pPr marL="860588" lvl="1" indent="-457200">
              <a:buFont typeface="Arial" panose="020B0604020202020204" pitchFamily="34" charset="0"/>
              <a:buChar char="•"/>
            </a:pPr>
            <a:r>
              <a:rPr lang="en-US" dirty="0"/>
              <a:t>Wednesday, Dec 4, 11:30 AM - 12:30 PM – Mirage, Events Center C1 - Table 8</a:t>
            </a:r>
          </a:p>
          <a:p>
            <a:pPr marL="457200" lvl="0" indent="-457200">
              <a:buFont typeface="Arial" panose="020B0604020202020204" pitchFamily="34" charset="0"/>
              <a:buChar char="•"/>
            </a:pPr>
            <a:endParaRPr lang="en-US" dirty="0"/>
          </a:p>
          <a:p>
            <a:pPr marL="457200" lvl="0" indent="-457200">
              <a:buFont typeface="Arial" panose="020B0604020202020204" pitchFamily="34" charset="0"/>
              <a:buChar char="•"/>
            </a:pPr>
            <a:r>
              <a:rPr lang="en-US" dirty="0"/>
              <a:t>SEC351-R2 – Getting started with machine learning &amp; data science for security </a:t>
            </a:r>
          </a:p>
          <a:p>
            <a:pPr marL="860588" lvl="1" indent="-457200">
              <a:buFont typeface="Arial" panose="020B0604020202020204" pitchFamily="34" charset="0"/>
              <a:buChar char="•"/>
            </a:pPr>
            <a:r>
              <a:rPr lang="en-US" dirty="0"/>
              <a:t>Wednesday, Dec 4, 5:30 PM - Aria, Level 1 West, Bristlecone 2 - Table 6</a:t>
            </a:r>
          </a:p>
          <a:p>
            <a:pPr marL="457200" lvl="0" indent="-457200">
              <a:buFont typeface="Arial" panose="020B0604020202020204" pitchFamily="34" charset="0"/>
              <a:buChar char="•"/>
            </a:pPr>
            <a:endParaRPr lang="en-US" dirty="0"/>
          </a:p>
          <a:p>
            <a:pPr marL="457200" lvl="0" indent="-457200">
              <a:buFont typeface="Arial" panose="020B0604020202020204" pitchFamily="34" charset="0"/>
              <a:buChar char="•"/>
            </a:pPr>
            <a:r>
              <a:rPr lang="en-US" dirty="0"/>
              <a:t>SEC351-R3 – Getting started with machine learning &amp; data science for security </a:t>
            </a:r>
          </a:p>
          <a:p>
            <a:pPr marL="860588" lvl="1" indent="-457200">
              <a:buFont typeface="Arial" panose="020B0604020202020204" pitchFamily="34" charset="0"/>
              <a:buChar char="•"/>
            </a:pPr>
            <a:r>
              <a:rPr lang="en-US" dirty="0"/>
              <a:t>Thursday, Dec 5, 12:15 PM - Aria, Level 1 West, Bristlecone 4 - Table 7</a:t>
            </a:r>
          </a:p>
        </p:txBody>
      </p:sp>
    </p:spTree>
    <p:extLst>
      <p:ext uri="{BB962C8B-B14F-4D97-AF65-F5344CB8AC3E}">
        <p14:creationId xmlns:p14="http://schemas.microsoft.com/office/powerpoint/2010/main" val="42258615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Introductions</a:t>
            </a:r>
            <a:endParaRPr lang="en-US" dirty="0">
              <a:latin typeface="+mj-lt"/>
            </a:endParaRPr>
          </a:p>
        </p:txBody>
      </p:sp>
    </p:spTree>
    <p:extLst>
      <p:ext uri="{BB962C8B-B14F-4D97-AF65-F5344CB8AC3E}">
        <p14:creationId xmlns:p14="http://schemas.microsoft.com/office/powerpoint/2010/main" val="41437878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ABCF82-AC5A-469B-A4BD-97B467E4AE18}"/>
              </a:ext>
            </a:extLst>
          </p:cNvPr>
          <p:cNvSpPr>
            <a:spLocks noGrp="1"/>
          </p:cNvSpPr>
          <p:nvPr>
            <p:ph type="title"/>
          </p:nvPr>
        </p:nvSpPr>
        <p:spPr>
          <a:xfrm>
            <a:off x="323849" y="2225992"/>
            <a:ext cx="12036880" cy="3203258"/>
          </a:xfrm>
        </p:spPr>
        <p:txBody>
          <a:bodyPr/>
          <a:lstStyle/>
          <a:p>
            <a:r>
              <a:rPr lang="en-US" dirty="0"/>
              <a:t>“…the domain of cybersecurity is characterized by weak signals, intelligent actors, a large attack surface, and a huge number of variables.”</a:t>
            </a:r>
            <a:br>
              <a:rPr lang="en-US" dirty="0"/>
            </a:br>
            <a:br>
              <a:rPr lang="en-US" dirty="0"/>
            </a:br>
            <a:endParaRPr lang="en-US" dirty="0"/>
          </a:p>
        </p:txBody>
      </p:sp>
      <p:sp>
        <p:nvSpPr>
          <p:cNvPr id="13" name="Text Placeholder 12">
            <a:extLst>
              <a:ext uri="{FF2B5EF4-FFF2-40B4-BE49-F238E27FC236}">
                <a16:creationId xmlns:a16="http://schemas.microsoft.com/office/drawing/2014/main" id="{E5C4BD4F-7A22-4004-9713-E2CB781A6944}"/>
              </a:ext>
            </a:extLst>
          </p:cNvPr>
          <p:cNvSpPr>
            <a:spLocks noGrp="1"/>
          </p:cNvSpPr>
          <p:nvPr>
            <p:ph type="body" sz="quarter" idx="10"/>
          </p:nvPr>
        </p:nvSpPr>
        <p:spPr>
          <a:xfrm>
            <a:off x="4123372" y="5640645"/>
            <a:ext cx="6201728" cy="683264"/>
          </a:xfrm>
        </p:spPr>
        <p:txBody>
          <a:bodyPr/>
          <a:lstStyle/>
          <a:p>
            <a:pPr lvl="0"/>
            <a:r>
              <a:rPr lang="en-US" dirty="0"/>
              <a:t>Simon Crosby</a:t>
            </a:r>
          </a:p>
        </p:txBody>
      </p:sp>
      <p:sp>
        <p:nvSpPr>
          <p:cNvPr id="6" name="Text Placeholder 5">
            <a:extLst>
              <a:ext uri="{FF2B5EF4-FFF2-40B4-BE49-F238E27FC236}">
                <a16:creationId xmlns:a16="http://schemas.microsoft.com/office/drawing/2014/main" id="{A78C4DD2-408E-467A-91C8-62C841961937}"/>
              </a:ext>
            </a:extLst>
          </p:cNvPr>
          <p:cNvSpPr>
            <a:spLocks noGrp="1"/>
          </p:cNvSpPr>
          <p:nvPr>
            <p:ph type="body" sz="quarter" idx="11"/>
          </p:nvPr>
        </p:nvSpPr>
        <p:spPr/>
        <p:txBody>
          <a:bodyPr/>
          <a:lstStyle/>
          <a:p>
            <a:r>
              <a:rPr lang="en-US" dirty="0"/>
              <a:t>Founder, </a:t>
            </a:r>
            <a:r>
              <a:rPr lang="en-US" dirty="0" err="1"/>
              <a:t>Bromium</a:t>
            </a:r>
            <a:endParaRPr lang="en-US" dirty="0"/>
          </a:p>
        </p:txBody>
      </p:sp>
    </p:spTree>
    <p:extLst>
      <p:ext uri="{BB962C8B-B14F-4D97-AF65-F5344CB8AC3E}">
        <p14:creationId xmlns:p14="http://schemas.microsoft.com/office/powerpoint/2010/main" val="1177850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7E74C-63AB-3044-BDD3-A3C02ECA2DB5}"/>
              </a:ext>
            </a:extLst>
          </p:cNvPr>
          <p:cNvSpPr>
            <a:spLocks noGrp="1"/>
          </p:cNvSpPr>
          <p:nvPr>
            <p:ph type="title"/>
          </p:nvPr>
        </p:nvSpPr>
        <p:spPr/>
        <p:txBody>
          <a:bodyPr/>
          <a:lstStyle/>
          <a:p>
            <a:r>
              <a:rPr lang="en-US" dirty="0"/>
              <a:t>AWS shared responsibility model</a:t>
            </a:r>
          </a:p>
        </p:txBody>
      </p:sp>
      <p:sp>
        <p:nvSpPr>
          <p:cNvPr id="27" name="Content Placeholder 2">
            <a:extLst>
              <a:ext uri="{FF2B5EF4-FFF2-40B4-BE49-F238E27FC236}">
                <a16:creationId xmlns:a16="http://schemas.microsoft.com/office/drawing/2014/main" id="{C52FF684-DDA5-A441-B9B9-B67A5EAA0B74}"/>
              </a:ext>
            </a:extLst>
          </p:cNvPr>
          <p:cNvSpPr txBox="1">
            <a:spLocks/>
          </p:cNvSpPr>
          <p:nvPr/>
        </p:nvSpPr>
        <p:spPr>
          <a:xfrm>
            <a:off x="12415689" y="3227994"/>
            <a:ext cx="1554867" cy="1292662"/>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solidFill>
                  <a:schemeClr val="tx1"/>
                </a:solidFill>
              </a:rPr>
              <a:t>Security </a:t>
            </a:r>
            <a:r>
              <a:rPr lang="en-US" sz="2400" b="1" dirty="0">
                <a:solidFill>
                  <a:schemeClr val="tx1"/>
                </a:solidFill>
              </a:rPr>
              <a:t>in</a:t>
            </a:r>
            <a:r>
              <a:rPr lang="en-US" sz="2400" dirty="0">
                <a:solidFill>
                  <a:schemeClr val="tx1"/>
                </a:solidFill>
              </a:rPr>
              <a:t> the cloud</a:t>
            </a:r>
            <a:endParaRPr lang="en-US" sz="1600" b="1" dirty="0">
              <a:solidFill>
                <a:schemeClr val="tx1"/>
              </a:solidFill>
            </a:endParaRPr>
          </a:p>
        </p:txBody>
      </p:sp>
      <p:sp>
        <p:nvSpPr>
          <p:cNvPr id="28" name="Content Placeholder 2">
            <a:extLst>
              <a:ext uri="{FF2B5EF4-FFF2-40B4-BE49-F238E27FC236}">
                <a16:creationId xmlns:a16="http://schemas.microsoft.com/office/drawing/2014/main" id="{21847721-4A48-C241-98FA-FB84FE4D90B3}"/>
              </a:ext>
            </a:extLst>
          </p:cNvPr>
          <p:cNvSpPr txBox="1">
            <a:spLocks/>
          </p:cNvSpPr>
          <p:nvPr/>
        </p:nvSpPr>
        <p:spPr>
          <a:xfrm>
            <a:off x="12441788" y="5886498"/>
            <a:ext cx="1554867" cy="1292662"/>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solidFill>
                  <a:schemeClr val="tx1"/>
                </a:solidFill>
              </a:rPr>
              <a:t>Security </a:t>
            </a:r>
            <a:r>
              <a:rPr lang="en-US" sz="2400" b="1" dirty="0">
                <a:solidFill>
                  <a:schemeClr val="tx1"/>
                </a:solidFill>
              </a:rPr>
              <a:t>of</a:t>
            </a:r>
            <a:r>
              <a:rPr lang="en-US" sz="2400" dirty="0">
                <a:solidFill>
                  <a:schemeClr val="tx1"/>
                </a:solidFill>
              </a:rPr>
              <a:t> the cloud</a:t>
            </a:r>
            <a:endParaRPr lang="en-US" sz="1600" b="1" dirty="0">
              <a:solidFill>
                <a:schemeClr val="tx1"/>
              </a:solidFill>
            </a:endParaRPr>
          </a:p>
        </p:txBody>
      </p:sp>
      <p:grpSp>
        <p:nvGrpSpPr>
          <p:cNvPr id="31" name="Group 30">
            <a:extLst>
              <a:ext uri="{FF2B5EF4-FFF2-40B4-BE49-F238E27FC236}">
                <a16:creationId xmlns:a16="http://schemas.microsoft.com/office/drawing/2014/main" id="{0D4E3914-78D6-9643-9C8C-6563C130BE4B}"/>
              </a:ext>
            </a:extLst>
          </p:cNvPr>
          <p:cNvGrpSpPr>
            <a:grpSpLocks noChangeAspect="1"/>
          </p:cNvGrpSpPr>
          <p:nvPr/>
        </p:nvGrpSpPr>
        <p:grpSpPr>
          <a:xfrm>
            <a:off x="946392" y="1645171"/>
            <a:ext cx="11485222" cy="5787260"/>
            <a:chOff x="2751743" y="2942930"/>
            <a:chExt cx="7040607" cy="3547674"/>
          </a:xfrm>
        </p:grpSpPr>
        <p:sp>
          <p:nvSpPr>
            <p:cNvPr id="4" name="Rectangle 3">
              <a:extLst>
                <a:ext uri="{FF2B5EF4-FFF2-40B4-BE49-F238E27FC236}">
                  <a16:creationId xmlns:a16="http://schemas.microsoft.com/office/drawing/2014/main" id="{D7FF1644-07C6-764A-9BA5-27996CC2D676}"/>
                </a:ext>
              </a:extLst>
            </p:cNvPr>
            <p:cNvSpPr/>
            <p:nvPr/>
          </p:nvSpPr>
          <p:spPr>
            <a:xfrm>
              <a:off x="2751743" y="5368963"/>
              <a:ext cx="6673611" cy="1121641"/>
            </a:xfrm>
            <a:prstGeom prst="rect">
              <a:avLst/>
            </a:prstGeom>
            <a:solidFill>
              <a:srgbClr val="FEE9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50" dirty="0">
                <a:solidFill>
                  <a:srgbClr val="08080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10BF401A-0992-0A43-8205-C19BE8CBBFA0}"/>
                </a:ext>
              </a:extLst>
            </p:cNvPr>
            <p:cNvSpPr/>
            <p:nvPr/>
          </p:nvSpPr>
          <p:spPr>
            <a:xfrm>
              <a:off x="2751743" y="2942930"/>
              <a:ext cx="6673611" cy="2428423"/>
            </a:xfrm>
            <a:prstGeom prst="rect">
              <a:avLst/>
            </a:prstGeom>
            <a:solidFill>
              <a:srgbClr val="DDF0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4BB94F35-1D59-454D-BC7E-734B7422291D}"/>
                </a:ext>
              </a:extLst>
            </p:cNvPr>
            <p:cNvGrpSpPr/>
            <p:nvPr/>
          </p:nvGrpSpPr>
          <p:grpSpPr>
            <a:xfrm>
              <a:off x="2815794" y="2975670"/>
              <a:ext cx="6038896" cy="3437838"/>
              <a:chOff x="294000" y="1118714"/>
              <a:chExt cx="6329999" cy="3814163"/>
            </a:xfrm>
          </p:grpSpPr>
          <p:sp>
            <p:nvSpPr>
              <p:cNvPr id="8" name="Rectangle 7">
                <a:extLst>
                  <a:ext uri="{FF2B5EF4-FFF2-40B4-BE49-F238E27FC236}">
                    <a16:creationId xmlns:a16="http://schemas.microsoft.com/office/drawing/2014/main" id="{700876A8-FC64-5745-8A3B-9C9B23F30EEB}"/>
                  </a:ext>
                </a:extLst>
              </p:cNvPr>
              <p:cNvSpPr/>
              <p:nvPr/>
            </p:nvSpPr>
            <p:spPr>
              <a:xfrm>
                <a:off x="306619" y="1124576"/>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Customer data</a:t>
                </a:r>
              </a:p>
            </p:txBody>
          </p:sp>
          <p:sp>
            <p:nvSpPr>
              <p:cNvPr id="9" name="Rectangle 8">
                <a:extLst>
                  <a:ext uri="{FF2B5EF4-FFF2-40B4-BE49-F238E27FC236}">
                    <a16:creationId xmlns:a16="http://schemas.microsoft.com/office/drawing/2014/main" id="{1F6AAD62-A4E2-0448-BE38-6621211D4146}"/>
                  </a:ext>
                </a:extLst>
              </p:cNvPr>
              <p:cNvSpPr/>
              <p:nvPr/>
            </p:nvSpPr>
            <p:spPr>
              <a:xfrm>
                <a:off x="306619" y="1714782"/>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Platform &amp; application management</a:t>
                </a:r>
              </a:p>
            </p:txBody>
          </p:sp>
          <p:sp>
            <p:nvSpPr>
              <p:cNvPr id="10" name="Rectangle 9">
                <a:extLst>
                  <a:ext uri="{FF2B5EF4-FFF2-40B4-BE49-F238E27FC236}">
                    <a16:creationId xmlns:a16="http://schemas.microsoft.com/office/drawing/2014/main" id="{1C524BC2-691D-4243-83BE-1C3BE7D0D434}"/>
                  </a:ext>
                </a:extLst>
              </p:cNvPr>
              <p:cNvSpPr/>
              <p:nvPr/>
            </p:nvSpPr>
            <p:spPr>
              <a:xfrm>
                <a:off x="306619" y="2304988"/>
                <a:ext cx="5730328" cy="543283"/>
              </a:xfrm>
              <a:prstGeom prst="rect">
                <a:avLst/>
              </a:prstGeom>
              <a:solidFill>
                <a:srgbClr val="A4D7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Operating system, network, &amp; firewall configuration</a:t>
                </a:r>
              </a:p>
            </p:txBody>
          </p:sp>
          <p:sp>
            <p:nvSpPr>
              <p:cNvPr id="11" name="Rectangle 10">
                <a:extLst>
                  <a:ext uri="{FF2B5EF4-FFF2-40B4-BE49-F238E27FC236}">
                    <a16:creationId xmlns:a16="http://schemas.microsoft.com/office/drawing/2014/main" id="{A3B4712E-AF47-B84C-8DFE-79543E7BD0A5}"/>
                  </a:ext>
                </a:extLst>
              </p:cNvPr>
              <p:cNvSpPr/>
              <p:nvPr/>
            </p:nvSpPr>
            <p:spPr>
              <a:xfrm>
                <a:off x="306619" y="2905674"/>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Client-side data encryption &amp; data integrity authentication</a:t>
                </a:r>
              </a:p>
            </p:txBody>
          </p:sp>
          <p:sp>
            <p:nvSpPr>
              <p:cNvPr id="12" name="Rectangle 11">
                <a:extLst>
                  <a:ext uri="{FF2B5EF4-FFF2-40B4-BE49-F238E27FC236}">
                    <a16:creationId xmlns:a16="http://schemas.microsoft.com/office/drawing/2014/main" id="{5FB056BA-303C-9E42-8A5A-0F52D8E47B97}"/>
                  </a:ext>
                </a:extLst>
              </p:cNvPr>
              <p:cNvSpPr/>
              <p:nvPr/>
            </p:nvSpPr>
            <p:spPr>
              <a:xfrm>
                <a:off x="2232134" y="2895194"/>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Server-side encryption</a:t>
                </a:r>
              </a:p>
              <a:p>
                <a:pPr algn="ctr"/>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File system and/or data</a:t>
                </a:r>
              </a:p>
            </p:txBody>
          </p:sp>
          <p:sp>
            <p:nvSpPr>
              <p:cNvPr id="13" name="Rectangle 12">
                <a:extLst>
                  <a:ext uri="{FF2B5EF4-FFF2-40B4-BE49-F238E27FC236}">
                    <a16:creationId xmlns:a16="http://schemas.microsoft.com/office/drawing/2014/main" id="{F5F63E60-A29A-944B-9A84-FCF5BDD67368}"/>
                  </a:ext>
                </a:extLst>
              </p:cNvPr>
              <p:cNvSpPr/>
              <p:nvPr/>
            </p:nvSpPr>
            <p:spPr>
              <a:xfrm>
                <a:off x="4157650" y="2895193"/>
                <a:ext cx="1879297" cy="543283"/>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Network traffic protection</a:t>
                </a:r>
              </a:p>
              <a:p>
                <a:pPr algn="ctr"/>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Encryption/Integrity/Identity</a:t>
                </a:r>
              </a:p>
            </p:txBody>
          </p:sp>
          <p:sp>
            <p:nvSpPr>
              <p:cNvPr id="14" name="Rectangle 13">
                <a:extLst>
                  <a:ext uri="{FF2B5EF4-FFF2-40B4-BE49-F238E27FC236}">
                    <a16:creationId xmlns:a16="http://schemas.microsoft.com/office/drawing/2014/main" id="{378C1D29-C585-3D45-B0FC-7308764952E1}"/>
                  </a:ext>
                </a:extLst>
              </p:cNvPr>
              <p:cNvSpPr/>
              <p:nvPr/>
            </p:nvSpPr>
            <p:spPr>
              <a:xfrm>
                <a:off x="306619" y="3494636"/>
                <a:ext cx="5730328" cy="26096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Optional – opaque data: 0s and 1s (in transit and at rest) </a:t>
                </a:r>
              </a:p>
            </p:txBody>
          </p:sp>
          <p:sp>
            <p:nvSpPr>
              <p:cNvPr id="15" name="Rectangle 14">
                <a:extLst>
                  <a:ext uri="{FF2B5EF4-FFF2-40B4-BE49-F238E27FC236}">
                    <a16:creationId xmlns:a16="http://schemas.microsoft.com/office/drawing/2014/main" id="{02013A0C-13BA-1243-A0A9-2DA69ABDE81F}"/>
                  </a:ext>
                </a:extLst>
              </p:cNvPr>
              <p:cNvSpPr/>
              <p:nvPr/>
            </p:nvSpPr>
            <p:spPr>
              <a:xfrm>
                <a:off x="881050" y="3793717"/>
                <a:ext cx="5155897"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Foundation</a:t>
                </a:r>
              </a:p>
              <a:p>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6" name="Rectangle 15">
                <a:extLst>
                  <a:ext uri="{FF2B5EF4-FFF2-40B4-BE49-F238E27FC236}">
                    <a16:creationId xmlns:a16="http://schemas.microsoft.com/office/drawing/2014/main" id="{4E4E1005-6D46-9E45-9D0D-EB0B602226EE}"/>
                  </a:ext>
                </a:extLst>
              </p:cNvPr>
              <p:cNvSpPr/>
              <p:nvPr/>
            </p:nvSpPr>
            <p:spPr>
              <a:xfrm>
                <a:off x="881050" y="4382355"/>
                <a:ext cx="5155897"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global</a:t>
                </a:r>
              </a:p>
              <a:p>
                <a:r>
                  <a:rPr lang="en-US" sz="16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17" name="Rectangle 16">
                <a:extLst>
                  <a:ext uri="{FF2B5EF4-FFF2-40B4-BE49-F238E27FC236}">
                    <a16:creationId xmlns:a16="http://schemas.microsoft.com/office/drawing/2014/main" id="{D3B1E7C8-27AC-3344-BF4E-E9B2AEF96396}"/>
                  </a:ext>
                </a:extLst>
              </p:cNvPr>
              <p:cNvSpPr/>
              <p:nvPr/>
            </p:nvSpPr>
            <p:spPr>
              <a:xfrm rot="5400000">
                <a:off x="-320" y="4088038"/>
                <a:ext cx="1139159"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endpoints</a:t>
                </a:r>
              </a:p>
            </p:txBody>
          </p:sp>
          <p:sp>
            <p:nvSpPr>
              <p:cNvPr id="18" name="Rectangle 17">
                <a:extLst>
                  <a:ext uri="{FF2B5EF4-FFF2-40B4-BE49-F238E27FC236}">
                    <a16:creationId xmlns:a16="http://schemas.microsoft.com/office/drawing/2014/main" id="{0EE7AA12-B96C-AC40-B6EE-12C61C9C3BAA}"/>
                  </a:ext>
                </a:extLst>
              </p:cNvPr>
              <p:cNvSpPr/>
              <p:nvPr/>
            </p:nvSpPr>
            <p:spPr>
              <a:xfrm rot="5400000">
                <a:off x="5779159" y="4088038"/>
                <a:ext cx="1139159" cy="550520"/>
              </a:xfrm>
              <a:prstGeom prst="rect">
                <a:avLst/>
              </a:prstGeom>
              <a:solidFill>
                <a:srgbClr val="FAA6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AWS IAM</a:t>
                </a:r>
              </a:p>
            </p:txBody>
          </p:sp>
          <p:sp>
            <p:nvSpPr>
              <p:cNvPr id="19" name="Rectangle 18">
                <a:extLst>
                  <a:ext uri="{FF2B5EF4-FFF2-40B4-BE49-F238E27FC236}">
                    <a16:creationId xmlns:a16="http://schemas.microsoft.com/office/drawing/2014/main" id="{21A73803-8305-4340-BDA5-934181DCFC5B}"/>
                  </a:ext>
                </a:extLst>
              </p:cNvPr>
              <p:cNvSpPr/>
              <p:nvPr/>
            </p:nvSpPr>
            <p:spPr>
              <a:xfrm rot="5400000">
                <a:off x="5035137" y="2166739"/>
                <a:ext cx="2636886" cy="540836"/>
              </a:xfrm>
              <a:prstGeom prst="rect">
                <a:avLst/>
              </a:prstGeom>
              <a:solidFill>
                <a:srgbClr val="C4E5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rgbClr val="080808"/>
                    </a:solidFill>
                    <a:latin typeface="Amazon Ember" panose="020B0603020204020204" pitchFamily="34" charset="0"/>
                    <a:ea typeface="Amazon Ember" panose="020B0603020204020204" pitchFamily="34" charset="0"/>
                    <a:cs typeface="Amazon Ember" panose="020B0603020204020204" pitchFamily="34" charset="0"/>
                  </a:rPr>
                  <a:t>Customer IAM</a:t>
                </a:r>
              </a:p>
            </p:txBody>
          </p:sp>
          <p:sp>
            <p:nvSpPr>
              <p:cNvPr id="20" name="Rectangle 19">
                <a:extLst>
                  <a:ext uri="{FF2B5EF4-FFF2-40B4-BE49-F238E27FC236}">
                    <a16:creationId xmlns:a16="http://schemas.microsoft.com/office/drawing/2014/main" id="{EE3B0EF8-BC76-2D4E-976C-F76DEF531CF4}"/>
                  </a:ext>
                </a:extLst>
              </p:cNvPr>
              <p:cNvSpPr/>
              <p:nvPr/>
            </p:nvSpPr>
            <p:spPr>
              <a:xfrm>
                <a:off x="1917370" y="3870200"/>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21" name="Rectangle 20">
                <a:extLst>
                  <a:ext uri="{FF2B5EF4-FFF2-40B4-BE49-F238E27FC236}">
                    <a16:creationId xmlns:a16="http://schemas.microsoft.com/office/drawing/2014/main" id="{375CCA6A-1B4E-4F44-8195-D9A39452F2AA}"/>
                  </a:ext>
                </a:extLst>
              </p:cNvPr>
              <p:cNvSpPr/>
              <p:nvPr/>
            </p:nvSpPr>
            <p:spPr>
              <a:xfrm>
                <a:off x="2917847" y="3866401"/>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22" name="Rectangle 21">
                <a:extLst>
                  <a:ext uri="{FF2B5EF4-FFF2-40B4-BE49-F238E27FC236}">
                    <a16:creationId xmlns:a16="http://schemas.microsoft.com/office/drawing/2014/main" id="{587B60B5-5EF9-DD44-BBC3-A83CCAC59ECB}"/>
                  </a:ext>
                </a:extLst>
              </p:cNvPr>
              <p:cNvSpPr/>
              <p:nvPr/>
            </p:nvSpPr>
            <p:spPr>
              <a:xfrm>
                <a:off x="3915349" y="3866401"/>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23" name="Rectangle 22">
                <a:extLst>
                  <a:ext uri="{FF2B5EF4-FFF2-40B4-BE49-F238E27FC236}">
                    <a16:creationId xmlns:a16="http://schemas.microsoft.com/office/drawing/2014/main" id="{B1098C97-19F1-F144-985A-F60C1988E710}"/>
                  </a:ext>
                </a:extLst>
              </p:cNvPr>
              <p:cNvSpPr/>
              <p:nvPr/>
            </p:nvSpPr>
            <p:spPr>
              <a:xfrm>
                <a:off x="4912851" y="3866400"/>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Networking</a:t>
                </a:r>
              </a:p>
            </p:txBody>
          </p:sp>
          <p:sp>
            <p:nvSpPr>
              <p:cNvPr id="24" name="Rectangle 23">
                <a:extLst>
                  <a:ext uri="{FF2B5EF4-FFF2-40B4-BE49-F238E27FC236}">
                    <a16:creationId xmlns:a16="http://schemas.microsoft.com/office/drawing/2014/main" id="{83FC8AF4-9075-2940-96D7-15F5963DBDDC}"/>
                  </a:ext>
                </a:extLst>
              </p:cNvPr>
              <p:cNvSpPr/>
              <p:nvPr/>
            </p:nvSpPr>
            <p:spPr>
              <a:xfrm>
                <a:off x="2917847" y="4447401"/>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Regions</a:t>
                </a:r>
              </a:p>
            </p:txBody>
          </p:sp>
          <p:sp>
            <p:nvSpPr>
              <p:cNvPr id="25" name="Rectangle 24">
                <a:extLst>
                  <a:ext uri="{FF2B5EF4-FFF2-40B4-BE49-F238E27FC236}">
                    <a16:creationId xmlns:a16="http://schemas.microsoft.com/office/drawing/2014/main" id="{BE07ECCA-D25A-F247-B8D3-7D9E6EA08B4B}"/>
                  </a:ext>
                </a:extLst>
              </p:cNvPr>
              <p:cNvSpPr/>
              <p:nvPr/>
            </p:nvSpPr>
            <p:spPr>
              <a:xfrm>
                <a:off x="3915349" y="4447401"/>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Availability Zones</a:t>
                </a:r>
              </a:p>
            </p:txBody>
          </p:sp>
          <p:sp>
            <p:nvSpPr>
              <p:cNvPr id="26" name="Rectangle 25">
                <a:extLst>
                  <a:ext uri="{FF2B5EF4-FFF2-40B4-BE49-F238E27FC236}">
                    <a16:creationId xmlns:a16="http://schemas.microsoft.com/office/drawing/2014/main" id="{10631035-8545-C740-87EB-A4A2775BE745}"/>
                  </a:ext>
                </a:extLst>
              </p:cNvPr>
              <p:cNvSpPr/>
              <p:nvPr/>
            </p:nvSpPr>
            <p:spPr>
              <a:xfrm>
                <a:off x="4912851" y="4447400"/>
                <a:ext cx="858803" cy="40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Edge locations</a:t>
                </a:r>
              </a:p>
            </p:txBody>
          </p:sp>
        </p:grpSp>
        <p:pic>
          <p:nvPicPr>
            <p:cNvPr id="29" name="Picture 28">
              <a:extLst>
                <a:ext uri="{FF2B5EF4-FFF2-40B4-BE49-F238E27FC236}">
                  <a16:creationId xmlns:a16="http://schemas.microsoft.com/office/drawing/2014/main" id="{82131985-A813-7B4E-A6DA-69C3A7AE0C87}"/>
                </a:ext>
              </a:extLst>
            </p:cNvPr>
            <p:cNvPicPr>
              <a:picLocks noChangeAspect="1"/>
            </p:cNvPicPr>
            <p:nvPr/>
          </p:nvPicPr>
          <p:blipFill rotWithShape="1">
            <a:blip r:embed="rId3">
              <a:clrChange>
                <a:clrFrom>
                  <a:srgbClr val="FFFFFF"/>
                </a:clrFrom>
                <a:clrTo>
                  <a:srgbClr val="FFFFFF">
                    <a:alpha val="0"/>
                  </a:srgbClr>
                </a:clrTo>
              </a:clrChange>
            </a:blip>
            <a:srcRect l="72074" t="20334" r="16098" b="52126"/>
            <a:stretch/>
          </p:blipFill>
          <p:spPr>
            <a:xfrm>
              <a:off x="9040473" y="3909632"/>
              <a:ext cx="742115" cy="760216"/>
            </a:xfrm>
            <a:prstGeom prst="ellipse">
              <a:avLst/>
            </a:prstGeom>
            <a:solidFill>
              <a:schemeClr val="bg1"/>
            </a:solidFill>
            <a:ln w="12700">
              <a:solidFill>
                <a:schemeClr val="bg1"/>
              </a:solidFill>
            </a:ln>
          </p:spPr>
        </p:pic>
        <p:pic>
          <p:nvPicPr>
            <p:cNvPr id="30" name="Picture 29">
              <a:extLst>
                <a:ext uri="{FF2B5EF4-FFF2-40B4-BE49-F238E27FC236}">
                  <a16:creationId xmlns:a16="http://schemas.microsoft.com/office/drawing/2014/main" id="{B3285DBD-B5F5-3B4C-9136-FC88FEAD2798}"/>
                </a:ext>
              </a:extLst>
            </p:cNvPr>
            <p:cNvPicPr>
              <a:picLocks noChangeAspect="1"/>
            </p:cNvPicPr>
            <p:nvPr/>
          </p:nvPicPr>
          <p:blipFill rotWithShape="1">
            <a:blip r:embed="rId3">
              <a:clrChange>
                <a:clrFrom>
                  <a:srgbClr val="FFFFFF"/>
                </a:clrFrom>
                <a:clrTo>
                  <a:srgbClr val="FFFFFF">
                    <a:alpha val="0"/>
                  </a:srgbClr>
                </a:clrTo>
              </a:clrChange>
            </a:blip>
            <a:srcRect l="72140" t="69950" r="16032" b="2510"/>
            <a:stretch/>
          </p:blipFill>
          <p:spPr>
            <a:xfrm>
              <a:off x="9050235" y="5522173"/>
              <a:ext cx="742115" cy="760216"/>
            </a:xfrm>
            <a:prstGeom prst="ellipse">
              <a:avLst/>
            </a:prstGeom>
            <a:solidFill>
              <a:schemeClr val="bg1"/>
            </a:solidFill>
            <a:ln w="12700">
              <a:solidFill>
                <a:schemeClr val="bg1"/>
              </a:solidFill>
            </a:ln>
          </p:spPr>
        </p:pic>
      </p:grpSp>
    </p:spTree>
    <p:extLst>
      <p:ext uri="{BB962C8B-B14F-4D97-AF65-F5344CB8AC3E}">
        <p14:creationId xmlns:p14="http://schemas.microsoft.com/office/powerpoint/2010/main" val="12835849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2EA6-0A40-E94D-A404-7F008E744432}"/>
              </a:ext>
            </a:extLst>
          </p:cNvPr>
          <p:cNvSpPr>
            <a:spLocks noGrp="1"/>
          </p:cNvSpPr>
          <p:nvPr>
            <p:ph type="title"/>
          </p:nvPr>
        </p:nvSpPr>
        <p:spPr/>
        <p:txBody>
          <a:bodyPr/>
          <a:lstStyle/>
          <a:p>
            <a:r>
              <a:rPr lang="en-US" dirty="0"/>
              <a:t>AWS Cloud Adoption Framework, security perspective</a:t>
            </a:r>
          </a:p>
        </p:txBody>
      </p:sp>
      <p:grpSp>
        <p:nvGrpSpPr>
          <p:cNvPr id="46" name="Group 45">
            <a:extLst>
              <a:ext uri="{FF2B5EF4-FFF2-40B4-BE49-F238E27FC236}">
                <a16:creationId xmlns:a16="http://schemas.microsoft.com/office/drawing/2014/main" id="{19714905-7417-D14E-9BB1-C066C966DB34}"/>
              </a:ext>
            </a:extLst>
          </p:cNvPr>
          <p:cNvGrpSpPr/>
          <p:nvPr/>
        </p:nvGrpSpPr>
        <p:grpSpPr>
          <a:xfrm>
            <a:off x="8322867" y="1840733"/>
            <a:ext cx="5569925" cy="6041454"/>
            <a:chOff x="6575182" y="1513063"/>
            <a:chExt cx="5569925" cy="6041454"/>
          </a:xfrm>
        </p:grpSpPr>
        <p:sp>
          <p:nvSpPr>
            <p:cNvPr id="26" name="Hexagon 25">
              <a:extLst>
                <a:ext uri="{FF2B5EF4-FFF2-40B4-BE49-F238E27FC236}">
                  <a16:creationId xmlns:a16="http://schemas.microsoft.com/office/drawing/2014/main" id="{08F20A37-52DE-D14C-93BA-48BF48DDF2E8}"/>
                </a:ext>
              </a:extLst>
            </p:cNvPr>
            <p:cNvSpPr/>
            <p:nvPr/>
          </p:nvSpPr>
          <p:spPr>
            <a:xfrm rot="5400000">
              <a:off x="6339418" y="1748827"/>
              <a:ext cx="6041454" cy="5569925"/>
            </a:xfrm>
            <a:prstGeom prst="hexagon">
              <a:avLst/>
            </a:prstGeom>
            <a:solidFill>
              <a:srgbClr val="5FBEE6"/>
            </a:solidFill>
            <a:ln w="254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000" dirty="0">
                <a:solidFill>
                  <a:srgbClr val="916DAA"/>
                </a:solidFill>
              </a:endParaRPr>
            </a:p>
          </p:txBody>
        </p:sp>
        <p:sp>
          <p:nvSpPr>
            <p:cNvPr id="27" name="TextBox 26">
              <a:extLst>
                <a:ext uri="{FF2B5EF4-FFF2-40B4-BE49-F238E27FC236}">
                  <a16:creationId xmlns:a16="http://schemas.microsoft.com/office/drawing/2014/main" id="{96D0DACE-FD9E-4B4D-B48B-09775AC954AF}"/>
                </a:ext>
              </a:extLst>
            </p:cNvPr>
            <p:cNvSpPr txBox="1">
              <a:spLocks noChangeArrowheads="1"/>
            </p:cNvSpPr>
            <p:nvPr/>
          </p:nvSpPr>
          <p:spPr bwMode="auto">
            <a:xfrm>
              <a:off x="7561060" y="2338237"/>
              <a:ext cx="35942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2800">
                  <a:solidFill>
                    <a:schemeClr val="tx1"/>
                  </a:solidFill>
                  <a:latin typeface="Arial" charset="0"/>
                  <a:ea typeface="Arial" charset="0"/>
                  <a:cs typeface="Arial" charset="0"/>
                </a:defRPr>
              </a:lvl1pPr>
              <a:lvl2pPr marL="742950" indent="-285750">
                <a:spcBef>
                  <a:spcPct val="20000"/>
                </a:spcBef>
                <a:buFont typeface="Arial" charset="0"/>
                <a:buChar char="–"/>
                <a:defRPr sz="2400">
                  <a:solidFill>
                    <a:schemeClr val="tx1"/>
                  </a:solidFill>
                  <a:latin typeface="Arial" charset="0"/>
                  <a:ea typeface="Arial" charset="0"/>
                  <a:cs typeface="Arial" charset="0"/>
                </a:defRPr>
              </a:lvl2pPr>
              <a:lvl3pPr marL="1143000" indent="-228600">
                <a:spcBef>
                  <a:spcPct val="20000"/>
                </a:spcBef>
                <a:buFont typeface="Arial" charset="0"/>
                <a:buChar char="•"/>
                <a:defRPr sz="2000">
                  <a:solidFill>
                    <a:schemeClr val="tx1"/>
                  </a:solidFill>
                  <a:latin typeface="Arial" charset="0"/>
                  <a:ea typeface="Arial" charset="0"/>
                  <a:cs typeface="Arial" charset="0"/>
                </a:defRPr>
              </a:lvl3pPr>
              <a:lvl4pPr marL="1600200" indent="-228600">
                <a:spcBef>
                  <a:spcPct val="20000"/>
                </a:spcBef>
                <a:buFont typeface="Arial" charset="0"/>
                <a:buChar char="–"/>
                <a:defRPr>
                  <a:solidFill>
                    <a:schemeClr val="tx1"/>
                  </a:solidFill>
                  <a:latin typeface="Arial" charset="0"/>
                  <a:ea typeface="Arial" charset="0"/>
                  <a:cs typeface="Arial" charset="0"/>
                </a:defRPr>
              </a:lvl4pPr>
              <a:lvl5pPr marL="2057400" indent="-228600">
                <a:spcBef>
                  <a:spcPct val="20000"/>
                </a:spcBef>
                <a:buFont typeface="Arial" charset="0"/>
                <a:buChar char="»"/>
                <a:defRPr>
                  <a:solidFill>
                    <a:schemeClr val="tx1"/>
                  </a:solidFill>
                  <a:latin typeface="Arial" charset="0"/>
                  <a:ea typeface="Arial" charset="0"/>
                  <a:cs typeface="Arial"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9pPr>
            </a:lstStyle>
            <a:p>
              <a:pPr>
                <a:spcBef>
                  <a:spcPct val="0"/>
                </a:spcBef>
                <a:buFontTx/>
                <a:buNone/>
              </a:pPr>
              <a:r>
                <a:rPr lang="en-US" altLang="x-none" b="1" dirty="0">
                  <a:solidFill>
                    <a:srgbClr val="232323"/>
                  </a:solidFill>
                  <a:latin typeface="+mn-lt"/>
                </a:rPr>
                <a:t>Security perspective</a:t>
              </a:r>
            </a:p>
          </p:txBody>
        </p:sp>
        <p:grpSp>
          <p:nvGrpSpPr>
            <p:cNvPr id="45" name="Group 44">
              <a:extLst>
                <a:ext uri="{FF2B5EF4-FFF2-40B4-BE49-F238E27FC236}">
                  <a16:creationId xmlns:a16="http://schemas.microsoft.com/office/drawing/2014/main" id="{5995059F-4E6C-384D-B131-F16FCC8F5225}"/>
                </a:ext>
              </a:extLst>
            </p:cNvPr>
            <p:cNvGrpSpPr/>
            <p:nvPr/>
          </p:nvGrpSpPr>
          <p:grpSpPr>
            <a:xfrm>
              <a:off x="7849480" y="2803990"/>
              <a:ext cx="2967284" cy="4478412"/>
              <a:chOff x="7849480" y="2803990"/>
              <a:chExt cx="2967284" cy="4478412"/>
            </a:xfrm>
          </p:grpSpPr>
          <p:grpSp>
            <p:nvGrpSpPr>
              <p:cNvPr id="28" name="Group 4">
                <a:extLst>
                  <a:ext uri="{FF2B5EF4-FFF2-40B4-BE49-F238E27FC236}">
                    <a16:creationId xmlns:a16="http://schemas.microsoft.com/office/drawing/2014/main" id="{34EDE304-BD8F-BA45-BBE7-066FB152F40F}"/>
                  </a:ext>
                </a:extLst>
              </p:cNvPr>
              <p:cNvGrpSpPr>
                <a:grpSpLocks noChangeAspect="1"/>
              </p:cNvGrpSpPr>
              <p:nvPr/>
            </p:nvGrpSpPr>
            <p:grpSpPr bwMode="auto">
              <a:xfrm>
                <a:off x="8617586" y="2803990"/>
                <a:ext cx="1492137" cy="1739718"/>
                <a:chOff x="6126199" y="2758595"/>
                <a:chExt cx="724409" cy="829495"/>
              </a:xfrm>
            </p:grpSpPr>
            <p:sp>
              <p:nvSpPr>
                <p:cNvPr id="29" name="Hexagon 28">
                  <a:extLst>
                    <a:ext uri="{FF2B5EF4-FFF2-40B4-BE49-F238E27FC236}">
                      <a16:creationId xmlns:a16="http://schemas.microsoft.com/office/drawing/2014/main" id="{6DD1F135-2A52-664D-8300-187C5F2797BF}"/>
                    </a:ext>
                  </a:extLst>
                </p:cNvPr>
                <p:cNvSpPr/>
                <p:nvPr/>
              </p:nvSpPr>
              <p:spPr>
                <a:xfrm rot="5400000">
                  <a:off x="6068890" y="2815904"/>
                  <a:ext cx="829495" cy="714878"/>
                </a:xfrm>
                <a:prstGeom prst="hexagon">
                  <a:avLst/>
                </a:prstGeom>
                <a:solidFill>
                  <a:srgbClr val="E7E7E7"/>
                </a:solidFill>
                <a:ln w="254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916DAA"/>
                    </a:solidFill>
                  </a:endParaRPr>
                </a:p>
              </p:txBody>
            </p:sp>
            <p:sp>
              <p:nvSpPr>
                <p:cNvPr id="30" name="TextBox 32">
                  <a:extLst>
                    <a:ext uri="{FF2B5EF4-FFF2-40B4-BE49-F238E27FC236}">
                      <a16:creationId xmlns:a16="http://schemas.microsoft.com/office/drawing/2014/main" id="{DB36F557-DFE1-5546-B8F6-C7EEE4F778B1}"/>
                    </a:ext>
                  </a:extLst>
                </p:cNvPr>
                <p:cNvSpPr txBox="1">
                  <a:spLocks noChangeArrowheads="1"/>
                </p:cNvSpPr>
                <p:nvPr/>
              </p:nvSpPr>
              <p:spPr bwMode="auto">
                <a:xfrm>
                  <a:off x="6135525" y="3065187"/>
                  <a:ext cx="715083" cy="19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Arial" charset="0"/>
                      <a:ea typeface="Arial" charset="0"/>
                      <a:cs typeface="Arial" charset="0"/>
                    </a:defRPr>
                  </a:lvl1pPr>
                  <a:lvl2pPr marL="742950" indent="-285750">
                    <a:spcBef>
                      <a:spcPct val="20000"/>
                    </a:spcBef>
                    <a:buFont typeface="Arial" charset="0"/>
                    <a:buChar char="–"/>
                    <a:defRPr sz="2400">
                      <a:solidFill>
                        <a:schemeClr val="tx1"/>
                      </a:solidFill>
                      <a:latin typeface="Arial" charset="0"/>
                      <a:ea typeface="Arial" charset="0"/>
                      <a:cs typeface="Arial" charset="0"/>
                    </a:defRPr>
                  </a:lvl2pPr>
                  <a:lvl3pPr marL="1143000" indent="-228600">
                    <a:spcBef>
                      <a:spcPct val="20000"/>
                    </a:spcBef>
                    <a:buFont typeface="Arial" charset="0"/>
                    <a:buChar char="•"/>
                    <a:defRPr sz="2000">
                      <a:solidFill>
                        <a:schemeClr val="tx1"/>
                      </a:solidFill>
                      <a:latin typeface="Arial" charset="0"/>
                      <a:ea typeface="Arial" charset="0"/>
                      <a:cs typeface="Arial" charset="0"/>
                    </a:defRPr>
                  </a:lvl3pPr>
                  <a:lvl4pPr marL="1600200" indent="-228600">
                    <a:spcBef>
                      <a:spcPct val="20000"/>
                    </a:spcBef>
                    <a:buFont typeface="Arial" charset="0"/>
                    <a:buChar char="–"/>
                    <a:defRPr>
                      <a:solidFill>
                        <a:schemeClr val="tx1"/>
                      </a:solidFill>
                      <a:latin typeface="Arial" charset="0"/>
                      <a:ea typeface="Arial" charset="0"/>
                      <a:cs typeface="Arial" charset="0"/>
                    </a:defRPr>
                  </a:lvl4pPr>
                  <a:lvl5pPr marL="2057400" indent="-228600">
                    <a:spcBef>
                      <a:spcPct val="20000"/>
                    </a:spcBef>
                    <a:buFont typeface="Arial" charset="0"/>
                    <a:buChar char="»"/>
                    <a:defRPr>
                      <a:solidFill>
                        <a:schemeClr val="tx1"/>
                      </a:solidFill>
                      <a:latin typeface="Arial" charset="0"/>
                      <a:ea typeface="Arial" charset="0"/>
                      <a:cs typeface="Arial"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9pPr>
                </a:lstStyle>
                <a:p>
                  <a:pPr algn="ctr">
                    <a:spcBef>
                      <a:spcPct val="0"/>
                    </a:spcBef>
                    <a:buFontTx/>
                    <a:buNone/>
                  </a:pPr>
                  <a:r>
                    <a:rPr lang="en-US" altLang="x-none" sz="2000" b="1" dirty="0">
                      <a:solidFill>
                        <a:srgbClr val="232323"/>
                      </a:solidFill>
                      <a:latin typeface="+mn-lt"/>
                    </a:rPr>
                    <a:t>Directive</a:t>
                  </a:r>
                </a:p>
              </p:txBody>
            </p:sp>
          </p:grpSp>
          <p:grpSp>
            <p:nvGrpSpPr>
              <p:cNvPr id="31" name="Group 37">
                <a:extLst>
                  <a:ext uri="{FF2B5EF4-FFF2-40B4-BE49-F238E27FC236}">
                    <a16:creationId xmlns:a16="http://schemas.microsoft.com/office/drawing/2014/main" id="{C8DA63E8-E8FC-214D-AF5E-B3CB4B618F2F}"/>
                  </a:ext>
                </a:extLst>
              </p:cNvPr>
              <p:cNvGrpSpPr>
                <a:grpSpLocks noChangeAspect="1"/>
              </p:cNvGrpSpPr>
              <p:nvPr/>
            </p:nvGrpSpPr>
            <p:grpSpPr bwMode="auto">
              <a:xfrm>
                <a:off x="7849480" y="4184013"/>
                <a:ext cx="1508499" cy="1743050"/>
                <a:chOff x="6834174" y="2754104"/>
                <a:chExt cx="732421" cy="829495"/>
              </a:xfrm>
            </p:grpSpPr>
            <p:sp>
              <p:nvSpPr>
                <p:cNvPr id="32" name="Hexagon 31">
                  <a:extLst>
                    <a:ext uri="{FF2B5EF4-FFF2-40B4-BE49-F238E27FC236}">
                      <a16:creationId xmlns:a16="http://schemas.microsoft.com/office/drawing/2014/main" id="{ABA991FF-30CE-A248-937A-E151FA19872B}"/>
                    </a:ext>
                  </a:extLst>
                </p:cNvPr>
                <p:cNvSpPr/>
                <p:nvPr/>
              </p:nvSpPr>
              <p:spPr>
                <a:xfrm rot="5400000">
                  <a:off x="6789610" y="2811379"/>
                  <a:ext cx="829495" cy="714945"/>
                </a:xfrm>
                <a:prstGeom prst="hexagon">
                  <a:avLst/>
                </a:prstGeom>
                <a:solidFill>
                  <a:srgbClr val="E7E7E7"/>
                </a:solidFill>
                <a:ln w="254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00" dirty="0">
                    <a:solidFill>
                      <a:srgbClr val="916DAA"/>
                    </a:solidFill>
                  </a:endParaRPr>
                </a:p>
              </p:txBody>
            </p:sp>
            <p:sp>
              <p:nvSpPr>
                <p:cNvPr id="33" name="TextBox 44">
                  <a:extLst>
                    <a:ext uri="{FF2B5EF4-FFF2-40B4-BE49-F238E27FC236}">
                      <a16:creationId xmlns:a16="http://schemas.microsoft.com/office/drawing/2014/main" id="{0176D833-40B9-DB4E-9B19-6C35AB0B6FF8}"/>
                    </a:ext>
                  </a:extLst>
                </p:cNvPr>
                <p:cNvSpPr txBox="1">
                  <a:spLocks noChangeArrowheads="1"/>
                </p:cNvSpPr>
                <p:nvPr/>
              </p:nvSpPr>
              <p:spPr bwMode="auto">
                <a:xfrm>
                  <a:off x="6834174" y="3067593"/>
                  <a:ext cx="732421" cy="1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Arial" charset="0"/>
                      <a:ea typeface="Arial" charset="0"/>
                      <a:cs typeface="Arial" charset="0"/>
                    </a:defRPr>
                  </a:lvl1pPr>
                  <a:lvl2pPr marL="742950" indent="-285750">
                    <a:spcBef>
                      <a:spcPct val="20000"/>
                    </a:spcBef>
                    <a:buFont typeface="Arial" charset="0"/>
                    <a:buChar char="–"/>
                    <a:defRPr sz="2400">
                      <a:solidFill>
                        <a:schemeClr val="tx1"/>
                      </a:solidFill>
                      <a:latin typeface="Arial" charset="0"/>
                      <a:ea typeface="Arial" charset="0"/>
                      <a:cs typeface="Arial" charset="0"/>
                    </a:defRPr>
                  </a:lvl2pPr>
                  <a:lvl3pPr marL="1143000" indent="-228600">
                    <a:spcBef>
                      <a:spcPct val="20000"/>
                    </a:spcBef>
                    <a:buFont typeface="Arial" charset="0"/>
                    <a:buChar char="•"/>
                    <a:defRPr sz="2000">
                      <a:solidFill>
                        <a:schemeClr val="tx1"/>
                      </a:solidFill>
                      <a:latin typeface="Arial" charset="0"/>
                      <a:ea typeface="Arial" charset="0"/>
                      <a:cs typeface="Arial" charset="0"/>
                    </a:defRPr>
                  </a:lvl3pPr>
                  <a:lvl4pPr marL="1600200" indent="-228600">
                    <a:spcBef>
                      <a:spcPct val="20000"/>
                    </a:spcBef>
                    <a:buFont typeface="Arial" charset="0"/>
                    <a:buChar char="–"/>
                    <a:defRPr>
                      <a:solidFill>
                        <a:schemeClr val="tx1"/>
                      </a:solidFill>
                      <a:latin typeface="Arial" charset="0"/>
                      <a:ea typeface="Arial" charset="0"/>
                      <a:cs typeface="Arial" charset="0"/>
                    </a:defRPr>
                  </a:lvl4pPr>
                  <a:lvl5pPr marL="2057400" indent="-228600">
                    <a:spcBef>
                      <a:spcPct val="20000"/>
                    </a:spcBef>
                    <a:buFont typeface="Arial" charset="0"/>
                    <a:buChar char="»"/>
                    <a:defRPr>
                      <a:solidFill>
                        <a:schemeClr val="tx1"/>
                      </a:solidFill>
                      <a:latin typeface="Arial" charset="0"/>
                      <a:ea typeface="Arial" charset="0"/>
                      <a:cs typeface="Arial"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9pPr>
                </a:lstStyle>
                <a:p>
                  <a:pPr algn="ctr">
                    <a:spcBef>
                      <a:spcPct val="0"/>
                    </a:spcBef>
                    <a:buFontTx/>
                    <a:buNone/>
                  </a:pPr>
                  <a:r>
                    <a:rPr lang="en-US" altLang="x-none" sz="1600" b="1" dirty="0">
                      <a:solidFill>
                        <a:srgbClr val="232323"/>
                      </a:solidFill>
                      <a:latin typeface="+mn-lt"/>
                    </a:rPr>
                    <a:t>Preventative</a:t>
                  </a:r>
                </a:p>
              </p:txBody>
            </p:sp>
          </p:grpSp>
          <p:grpSp>
            <p:nvGrpSpPr>
              <p:cNvPr id="34" name="Group 45">
                <a:extLst>
                  <a:ext uri="{FF2B5EF4-FFF2-40B4-BE49-F238E27FC236}">
                    <a16:creationId xmlns:a16="http://schemas.microsoft.com/office/drawing/2014/main" id="{7AAA6E61-4FBA-7345-81C2-B4A7FAA15A95}"/>
                  </a:ext>
                </a:extLst>
              </p:cNvPr>
              <p:cNvGrpSpPr>
                <a:grpSpLocks noChangeAspect="1"/>
              </p:cNvGrpSpPr>
              <p:nvPr/>
            </p:nvGrpSpPr>
            <p:grpSpPr bwMode="auto">
              <a:xfrm>
                <a:off x="9344258" y="4177458"/>
                <a:ext cx="1472506" cy="1739718"/>
                <a:chOff x="7393780" y="812505"/>
                <a:chExt cx="715083" cy="829495"/>
              </a:xfrm>
            </p:grpSpPr>
            <p:sp>
              <p:nvSpPr>
                <p:cNvPr id="35" name="Hexagon 34">
                  <a:extLst>
                    <a:ext uri="{FF2B5EF4-FFF2-40B4-BE49-F238E27FC236}">
                      <a16:creationId xmlns:a16="http://schemas.microsoft.com/office/drawing/2014/main" id="{6BBBD28D-6ABB-894B-A66A-613E89D3FE44}"/>
                    </a:ext>
                  </a:extLst>
                </p:cNvPr>
                <p:cNvSpPr/>
                <p:nvPr/>
              </p:nvSpPr>
              <p:spPr>
                <a:xfrm rot="5400000">
                  <a:off x="7336574" y="869711"/>
                  <a:ext cx="829495" cy="715083"/>
                </a:xfrm>
                <a:prstGeom prst="hexagon">
                  <a:avLst/>
                </a:prstGeom>
                <a:solidFill>
                  <a:srgbClr val="E7E7E7"/>
                </a:solidFill>
                <a:ln w="254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00" dirty="0">
                    <a:solidFill>
                      <a:srgbClr val="916DAA"/>
                    </a:solidFill>
                  </a:endParaRPr>
                </a:p>
              </p:txBody>
            </p:sp>
            <p:sp>
              <p:nvSpPr>
                <p:cNvPr id="36" name="TextBox 48">
                  <a:extLst>
                    <a:ext uri="{FF2B5EF4-FFF2-40B4-BE49-F238E27FC236}">
                      <a16:creationId xmlns:a16="http://schemas.microsoft.com/office/drawing/2014/main" id="{61705845-CA73-B544-A52D-C8063F285017}"/>
                    </a:ext>
                  </a:extLst>
                </p:cNvPr>
                <p:cNvSpPr txBox="1">
                  <a:spLocks noChangeArrowheads="1"/>
                </p:cNvSpPr>
                <p:nvPr/>
              </p:nvSpPr>
              <p:spPr bwMode="auto">
                <a:xfrm>
                  <a:off x="7433734" y="1113801"/>
                  <a:ext cx="657935" cy="19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Arial" charset="0"/>
                      <a:ea typeface="Arial" charset="0"/>
                      <a:cs typeface="Arial" charset="0"/>
                    </a:defRPr>
                  </a:lvl1pPr>
                  <a:lvl2pPr marL="742950" indent="-285750">
                    <a:spcBef>
                      <a:spcPct val="20000"/>
                    </a:spcBef>
                    <a:buFont typeface="Arial" charset="0"/>
                    <a:buChar char="–"/>
                    <a:defRPr sz="2400">
                      <a:solidFill>
                        <a:schemeClr val="tx1"/>
                      </a:solidFill>
                      <a:latin typeface="Arial" charset="0"/>
                      <a:ea typeface="Arial" charset="0"/>
                      <a:cs typeface="Arial" charset="0"/>
                    </a:defRPr>
                  </a:lvl2pPr>
                  <a:lvl3pPr marL="1143000" indent="-228600">
                    <a:spcBef>
                      <a:spcPct val="20000"/>
                    </a:spcBef>
                    <a:buFont typeface="Arial" charset="0"/>
                    <a:buChar char="•"/>
                    <a:defRPr sz="2000">
                      <a:solidFill>
                        <a:schemeClr val="tx1"/>
                      </a:solidFill>
                      <a:latin typeface="Arial" charset="0"/>
                      <a:ea typeface="Arial" charset="0"/>
                      <a:cs typeface="Arial" charset="0"/>
                    </a:defRPr>
                  </a:lvl3pPr>
                  <a:lvl4pPr marL="1600200" indent="-228600">
                    <a:spcBef>
                      <a:spcPct val="20000"/>
                    </a:spcBef>
                    <a:buFont typeface="Arial" charset="0"/>
                    <a:buChar char="–"/>
                    <a:defRPr>
                      <a:solidFill>
                        <a:schemeClr val="tx1"/>
                      </a:solidFill>
                      <a:latin typeface="Arial" charset="0"/>
                      <a:ea typeface="Arial" charset="0"/>
                      <a:cs typeface="Arial" charset="0"/>
                    </a:defRPr>
                  </a:lvl4pPr>
                  <a:lvl5pPr marL="2057400" indent="-228600">
                    <a:spcBef>
                      <a:spcPct val="20000"/>
                    </a:spcBef>
                    <a:buFont typeface="Arial" charset="0"/>
                    <a:buChar char="»"/>
                    <a:defRPr>
                      <a:solidFill>
                        <a:schemeClr val="tx1"/>
                      </a:solidFill>
                      <a:latin typeface="Arial" charset="0"/>
                      <a:ea typeface="Arial" charset="0"/>
                      <a:cs typeface="Arial"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9pPr>
                </a:lstStyle>
                <a:p>
                  <a:pPr algn="ctr">
                    <a:spcBef>
                      <a:spcPct val="0"/>
                    </a:spcBef>
                    <a:buFontTx/>
                    <a:buNone/>
                  </a:pPr>
                  <a:r>
                    <a:rPr lang="en-US" altLang="x-none" sz="2000" b="1" dirty="0">
                      <a:solidFill>
                        <a:srgbClr val="232323"/>
                      </a:solidFill>
                      <a:latin typeface="+mn-lt"/>
                    </a:rPr>
                    <a:t>Detective</a:t>
                  </a:r>
                </a:p>
              </p:txBody>
            </p:sp>
          </p:grpSp>
          <p:grpSp>
            <p:nvGrpSpPr>
              <p:cNvPr id="37" name="Group 8">
                <a:extLst>
                  <a:ext uri="{FF2B5EF4-FFF2-40B4-BE49-F238E27FC236}">
                    <a16:creationId xmlns:a16="http://schemas.microsoft.com/office/drawing/2014/main" id="{3CFEB53E-EDE1-574D-99FC-E02E0E563342}"/>
                  </a:ext>
                </a:extLst>
              </p:cNvPr>
              <p:cNvGrpSpPr>
                <a:grpSpLocks noChangeAspect="1"/>
              </p:cNvGrpSpPr>
              <p:nvPr/>
            </p:nvGrpSpPr>
            <p:grpSpPr bwMode="auto">
              <a:xfrm>
                <a:off x="8611635" y="5542684"/>
                <a:ext cx="1472506" cy="1739718"/>
                <a:chOff x="6123438" y="2550479"/>
                <a:chExt cx="715083" cy="829495"/>
              </a:xfrm>
            </p:grpSpPr>
            <p:sp>
              <p:nvSpPr>
                <p:cNvPr id="38" name="Hexagon 37">
                  <a:extLst>
                    <a:ext uri="{FF2B5EF4-FFF2-40B4-BE49-F238E27FC236}">
                      <a16:creationId xmlns:a16="http://schemas.microsoft.com/office/drawing/2014/main" id="{DDA73B2B-6BC3-024D-B13C-AD78B3248ACA}"/>
                    </a:ext>
                  </a:extLst>
                </p:cNvPr>
                <p:cNvSpPr/>
                <p:nvPr/>
              </p:nvSpPr>
              <p:spPr>
                <a:xfrm rot="5400000">
                  <a:off x="6066232" y="2607685"/>
                  <a:ext cx="829495" cy="715083"/>
                </a:xfrm>
                <a:prstGeom prst="hexagon">
                  <a:avLst/>
                </a:prstGeom>
                <a:solidFill>
                  <a:srgbClr val="E7E7E7"/>
                </a:solidFill>
                <a:ln w="254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6000" dirty="0">
                    <a:solidFill>
                      <a:srgbClr val="916DAA"/>
                    </a:solidFill>
                  </a:endParaRPr>
                </a:p>
              </p:txBody>
            </p:sp>
            <p:sp>
              <p:nvSpPr>
                <p:cNvPr id="39" name="TextBox 41">
                  <a:extLst>
                    <a:ext uri="{FF2B5EF4-FFF2-40B4-BE49-F238E27FC236}">
                      <a16:creationId xmlns:a16="http://schemas.microsoft.com/office/drawing/2014/main" id="{6B0CE52C-23EB-AB40-A7FF-CFA9CEFFCFAC}"/>
                    </a:ext>
                  </a:extLst>
                </p:cNvPr>
                <p:cNvSpPr txBox="1">
                  <a:spLocks noChangeArrowheads="1"/>
                </p:cNvSpPr>
                <p:nvPr/>
              </p:nvSpPr>
              <p:spPr bwMode="auto">
                <a:xfrm>
                  <a:off x="6135511" y="2856017"/>
                  <a:ext cx="681020" cy="17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Arial" charset="0"/>
                      <a:ea typeface="Arial" charset="0"/>
                      <a:cs typeface="Arial" charset="0"/>
                    </a:defRPr>
                  </a:lvl1pPr>
                  <a:lvl2pPr marL="742950" indent="-285750">
                    <a:spcBef>
                      <a:spcPct val="20000"/>
                    </a:spcBef>
                    <a:buFont typeface="Arial" charset="0"/>
                    <a:buChar char="–"/>
                    <a:defRPr sz="2400">
                      <a:solidFill>
                        <a:schemeClr val="tx1"/>
                      </a:solidFill>
                      <a:latin typeface="Arial" charset="0"/>
                      <a:ea typeface="Arial" charset="0"/>
                      <a:cs typeface="Arial" charset="0"/>
                    </a:defRPr>
                  </a:lvl2pPr>
                  <a:lvl3pPr marL="1143000" indent="-228600">
                    <a:spcBef>
                      <a:spcPct val="20000"/>
                    </a:spcBef>
                    <a:buFont typeface="Arial" charset="0"/>
                    <a:buChar char="•"/>
                    <a:defRPr sz="2000">
                      <a:solidFill>
                        <a:schemeClr val="tx1"/>
                      </a:solidFill>
                      <a:latin typeface="Arial" charset="0"/>
                      <a:ea typeface="Arial" charset="0"/>
                      <a:cs typeface="Arial" charset="0"/>
                    </a:defRPr>
                  </a:lvl3pPr>
                  <a:lvl4pPr marL="1600200" indent="-228600">
                    <a:spcBef>
                      <a:spcPct val="20000"/>
                    </a:spcBef>
                    <a:buFont typeface="Arial" charset="0"/>
                    <a:buChar char="–"/>
                    <a:defRPr>
                      <a:solidFill>
                        <a:schemeClr val="tx1"/>
                      </a:solidFill>
                      <a:latin typeface="Arial" charset="0"/>
                      <a:ea typeface="Arial" charset="0"/>
                      <a:cs typeface="Arial" charset="0"/>
                    </a:defRPr>
                  </a:lvl4pPr>
                  <a:lvl5pPr marL="2057400" indent="-228600">
                    <a:spcBef>
                      <a:spcPct val="20000"/>
                    </a:spcBef>
                    <a:buFont typeface="Arial" charset="0"/>
                    <a:buChar char="»"/>
                    <a:defRPr>
                      <a:solidFill>
                        <a:schemeClr val="tx1"/>
                      </a:solidFill>
                      <a:latin typeface="Arial" charset="0"/>
                      <a:ea typeface="Arial" charset="0"/>
                      <a:cs typeface="Arial" charset="0"/>
                    </a:defRPr>
                  </a:lvl5pPr>
                  <a:lvl6pPr marL="25146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6pPr>
                  <a:lvl7pPr marL="29718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7pPr>
                  <a:lvl8pPr marL="34290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8pPr>
                  <a:lvl9pPr marL="3886200" indent="-228600" defTabSz="457200" eaLnBrk="0" fontAlgn="base" hangingPunct="0">
                    <a:spcBef>
                      <a:spcPct val="20000"/>
                    </a:spcBef>
                    <a:spcAft>
                      <a:spcPct val="0"/>
                    </a:spcAft>
                    <a:buFont typeface="Arial" charset="0"/>
                    <a:buChar char="»"/>
                    <a:defRPr>
                      <a:solidFill>
                        <a:schemeClr val="tx1"/>
                      </a:solidFill>
                      <a:latin typeface="Arial" charset="0"/>
                      <a:ea typeface="Arial" charset="0"/>
                      <a:cs typeface="Arial" charset="0"/>
                    </a:defRPr>
                  </a:lvl9pPr>
                </a:lstStyle>
                <a:p>
                  <a:pPr algn="ctr">
                    <a:spcBef>
                      <a:spcPct val="0"/>
                    </a:spcBef>
                    <a:buFontTx/>
                    <a:buNone/>
                  </a:pPr>
                  <a:r>
                    <a:rPr lang="en-US" altLang="x-none" sz="1800" b="1" dirty="0">
                      <a:solidFill>
                        <a:srgbClr val="232323"/>
                      </a:solidFill>
                      <a:latin typeface="+mn-lt"/>
                    </a:rPr>
                    <a:t>Responsive</a:t>
                  </a:r>
                </a:p>
              </p:txBody>
            </p:sp>
          </p:grpSp>
        </p:grpSp>
      </p:grpSp>
      <p:pic>
        <p:nvPicPr>
          <p:cNvPr id="1026" name="Picture 2" descr="CAF Perspectives Framework">
            <a:extLst>
              <a:ext uri="{FF2B5EF4-FFF2-40B4-BE49-F238E27FC236}">
                <a16:creationId xmlns:a16="http://schemas.microsoft.com/office/drawing/2014/main" id="{E1F29502-6FA3-DD4E-A09A-8FE4B8EEF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23" y="3251519"/>
            <a:ext cx="7126427" cy="32198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245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fR5dnY2RCyDyUrUahAMYQ"/>
</p:tagLst>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630a2e83-186a-4a0f-ab27-bee8a8096abc"/>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714</TotalTime>
  <Words>2613</Words>
  <Application>Microsoft Macintosh PowerPoint</Application>
  <PresentationFormat>Custom</PresentationFormat>
  <Paragraphs>334</Paragraphs>
  <Slides>28</Slides>
  <Notes>26</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Amazon Ember Light</vt:lpstr>
      <vt:lpstr>Lucida Console</vt:lpstr>
      <vt:lpstr>Amazon Ember</vt:lpstr>
      <vt:lpstr>Arial</vt:lpstr>
      <vt:lpstr>Amazon Ember Heavy</vt:lpstr>
      <vt:lpstr>4-05853_REINVENT_Template_Dark</vt:lpstr>
      <vt:lpstr>think-cell Slide</vt:lpstr>
      <vt:lpstr>PowerPoint Presentation</vt:lpstr>
      <vt:lpstr>Getting started with machine learning &amp; data science for security</vt:lpstr>
      <vt:lpstr>Objectives</vt:lpstr>
      <vt:lpstr>Agenda</vt:lpstr>
      <vt:lpstr>Related breakouts</vt:lpstr>
      <vt:lpstr>Introductions</vt:lpstr>
      <vt:lpstr>“…the domain of cybersecurity is characterized by weak signals, intelligent actors, a large attack surface, and a huge number of variables.”  </vt:lpstr>
      <vt:lpstr>AWS shared responsibility model</vt:lpstr>
      <vt:lpstr>AWS Cloud Adoption Framework, security perspective</vt:lpstr>
      <vt:lpstr>The security capabilities</vt:lpstr>
      <vt:lpstr>Machine learning and data science</vt:lpstr>
      <vt:lpstr>Types of machine learning</vt:lpstr>
      <vt:lpstr>Machine learning—supervised</vt:lpstr>
      <vt:lpstr>Machine learning—unsupervised</vt:lpstr>
      <vt:lpstr>Machine learning—reinforcement learning</vt:lpstr>
      <vt:lpstr>Some ML &amp; data science security topics</vt:lpstr>
      <vt:lpstr>Characterizing the use case</vt:lpstr>
      <vt:lpstr>Key characteristics</vt:lpstr>
      <vt:lpstr>Today’s scenario 1: Anomalous IP usage</vt:lpstr>
      <vt:lpstr>Today’s scenario 2: Monitoring automated roles</vt:lpstr>
      <vt:lpstr>Tools we’ll use today</vt:lpstr>
      <vt:lpstr>Configuration, tuning, and tailoring</vt:lpstr>
      <vt:lpstr>Deploying</vt:lpstr>
      <vt:lpstr>Demo</vt:lpstr>
      <vt:lpstr>Questions and discussion</vt:lpstr>
      <vt:lpstr>Learn security with AWS Training and Certification</vt:lpstr>
      <vt:lpstr>PowerPoint Presentation</vt:lpstr>
      <vt:lpstr>PowerPoint Presentation</vt:lpstr>
    </vt:vector>
  </TitlesOfParts>
  <Company>Amazon Web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Neal</cp:lastModifiedBy>
  <cp:revision>64</cp:revision>
  <cp:lastPrinted>2019-06-18T21:36:09Z</cp:lastPrinted>
  <dcterms:created xsi:type="dcterms:W3CDTF">2019-07-31T13:39:46Z</dcterms:created>
  <dcterms:modified xsi:type="dcterms:W3CDTF">2019-12-02T16:38:40Z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